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1" r:id="rId3"/>
    <p:sldId id="288" r:id="rId4"/>
    <p:sldId id="280" r:id="rId5"/>
    <p:sldId id="290" r:id="rId6"/>
    <p:sldId id="296" r:id="rId7"/>
    <p:sldId id="292" r:id="rId8"/>
    <p:sldId id="269" r:id="rId9"/>
    <p:sldId id="271" r:id="rId10"/>
    <p:sldId id="277" r:id="rId11"/>
    <p:sldId id="278" r:id="rId12"/>
    <p:sldId id="291" r:id="rId13"/>
    <p:sldId id="297" r:id="rId14"/>
    <p:sldId id="272" r:id="rId15"/>
    <p:sldId id="310" r:id="rId16"/>
    <p:sldId id="301" r:id="rId17"/>
    <p:sldId id="303" r:id="rId18"/>
    <p:sldId id="317" r:id="rId19"/>
    <p:sldId id="318" r:id="rId20"/>
    <p:sldId id="305" r:id="rId21"/>
    <p:sldId id="311" r:id="rId22"/>
    <p:sldId id="302" r:id="rId23"/>
    <p:sldId id="313" r:id="rId24"/>
    <p:sldId id="309" r:id="rId25"/>
    <p:sldId id="312" r:id="rId26"/>
    <p:sldId id="320" r:id="rId27"/>
    <p:sldId id="315" r:id="rId28"/>
    <p:sldId id="316" r:id="rId29"/>
    <p:sldId id="314" r:id="rId30"/>
    <p:sldId id="275" r:id="rId31"/>
    <p:sldId id="282" r:id="rId32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ihan Xu" initials="Z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3E72"/>
    <a:srgbClr val="BDFFC5"/>
    <a:srgbClr val="D0EFB3"/>
    <a:srgbClr val="00305C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0" autoAdjust="0"/>
    <p:restoredTop sz="93500" autoAdjust="0"/>
  </p:normalViewPr>
  <p:slideViewPr>
    <p:cSldViewPr>
      <p:cViewPr varScale="1">
        <p:scale>
          <a:sx n="67" d="100"/>
          <a:sy n="67" d="100"/>
        </p:scale>
        <p:origin x="96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476561-8D08-4C78-993E-087F2AFBB0F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93850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32947" y="4715153"/>
            <a:ext cx="4516048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4F649E3-0B9D-487F-B338-389C31D54BB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034828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EF7404F-FF9F-4AA5-93A8-F85E1A5CE2D9}" type="slidenum">
              <a:rPr lang="en-GB" altLang="en-US"/>
              <a:pPr eaLnBrk="1" hangingPunct="1"/>
              <a:t>1</a:t>
            </a:fld>
            <a:endParaRPr lang="en-GB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Mention the name,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Personalize</a:t>
            </a:r>
            <a:r>
              <a:rPr lang="en-US" altLang="en-US" baseline="0" dirty="0">
                <a:latin typeface="Arial" panose="020B0604020202020204" pitchFamily="34" charset="0"/>
              </a:rPr>
              <a:t> my background </a:t>
            </a:r>
          </a:p>
          <a:p>
            <a:pPr eaLnBrk="1" hangingPunct="1"/>
            <a:r>
              <a:rPr lang="en-US" altLang="en-US" baseline="0" dirty="0">
                <a:latin typeface="Arial" panose="020B0604020202020204" pitchFamily="34" charset="0"/>
              </a:rPr>
              <a:t>Mathematical statistics in Part III </a:t>
            </a:r>
          </a:p>
          <a:p>
            <a:pPr eaLnBrk="1" hangingPunct="1"/>
            <a:r>
              <a:rPr lang="en-US" altLang="en-US" baseline="0" dirty="0">
                <a:latin typeface="Arial" panose="020B0604020202020204" pitchFamily="34" charset="0"/>
              </a:rPr>
              <a:t>PhD in biostatistics in </a:t>
            </a:r>
            <a:r>
              <a:rPr lang="en-US" altLang="en-US" baseline="0" dirty="0" err="1">
                <a:latin typeface="Arial" panose="020B0604020202020204" pitchFamily="34" charset="0"/>
              </a:rPr>
              <a:t>cambridge</a:t>
            </a:r>
            <a:endParaRPr lang="en-US" altLang="en-US" baseline="0" dirty="0">
              <a:latin typeface="Arial" panose="020B0604020202020204" pitchFamily="34" charset="0"/>
            </a:endParaRPr>
          </a:p>
          <a:p>
            <a:pPr eaLnBrk="1" hangingPunct="1"/>
            <a:endParaRPr lang="en-US" altLang="en-US" baseline="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baseline="0" dirty="0">
                <a:latin typeface="Arial" panose="020B0604020202020204" pitchFamily="34" charset="0"/>
              </a:rPr>
              <a:t>Keep eye contact </a:t>
            </a:r>
          </a:p>
          <a:p>
            <a:pPr eaLnBrk="1" hangingPunct="1"/>
            <a:r>
              <a:rPr lang="en-US" altLang="en-US" baseline="0" dirty="0">
                <a:latin typeface="Arial" panose="020B0604020202020204" pitchFamily="34" charset="0"/>
              </a:rPr>
              <a:t>The pace of speaking is good</a:t>
            </a:r>
          </a:p>
          <a:p>
            <a:pPr eaLnBrk="1" hangingPunct="1"/>
            <a:r>
              <a:rPr lang="en-US" altLang="en-US" baseline="0" dirty="0">
                <a:latin typeface="Arial" panose="020B0604020202020204" pitchFamily="34" charset="0"/>
              </a:rPr>
              <a:t>Make presentation on the same laptop</a:t>
            </a:r>
          </a:p>
          <a:p>
            <a:pPr eaLnBrk="1" hangingPunct="1"/>
            <a:r>
              <a:rPr lang="en-US" altLang="en-US" baseline="0" dirty="0">
                <a:latin typeface="Arial" panose="020B0604020202020204" pitchFamily="34" charset="0"/>
              </a:rPr>
              <a:t>My name, part iii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69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</a:t>
            </a:r>
            <a:r>
              <a:rPr lang="en-GB" baseline="0" dirty="0"/>
              <a:t>e type of manifold learning.</a:t>
            </a:r>
          </a:p>
          <a:p>
            <a:r>
              <a:rPr lang="en-GB" baseline="0" dirty="0"/>
              <a:t>SNE starts by converting the high dimensional Euclidean distances between </a:t>
            </a:r>
            <a:r>
              <a:rPr lang="en-GB" baseline="0" dirty="0" err="1"/>
              <a:t>datapoints</a:t>
            </a:r>
            <a:r>
              <a:rPr lang="en-GB" baseline="0" dirty="0"/>
              <a:t> into conditional probabilities that represent similarities.</a:t>
            </a:r>
          </a:p>
          <a:p>
            <a:r>
              <a:rPr lang="en-GB" baseline="0" dirty="0"/>
              <a:t>The similarity of </a:t>
            </a:r>
            <a:r>
              <a:rPr lang="en-GB" baseline="0" dirty="0" err="1"/>
              <a:t>datapoint</a:t>
            </a:r>
            <a:r>
              <a:rPr lang="en-GB" baseline="0" dirty="0"/>
              <a:t> </a:t>
            </a:r>
            <a:r>
              <a:rPr lang="en-GB" baseline="0" dirty="0" err="1"/>
              <a:t>x_j</a:t>
            </a:r>
            <a:r>
              <a:rPr lang="en-GB" baseline="0" dirty="0"/>
              <a:t> to </a:t>
            </a:r>
            <a:r>
              <a:rPr lang="en-GB" baseline="0" dirty="0" err="1"/>
              <a:t>datapoint</a:t>
            </a:r>
            <a:r>
              <a:rPr lang="en-GB" baseline="0" dirty="0"/>
              <a:t> </a:t>
            </a:r>
            <a:r>
              <a:rPr lang="en-GB" baseline="0" dirty="0" err="1"/>
              <a:t>x_i</a:t>
            </a:r>
            <a:r>
              <a:rPr lang="en-GB" baseline="0" dirty="0"/>
              <a:t> is the conditional probability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31431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Add on : why t-SNE is</a:t>
            </a:r>
            <a:r>
              <a:rPr lang="en-GB" sz="1200" b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better </a:t>
            </a:r>
          </a:p>
          <a:p>
            <a:r>
              <a:rPr lang="en-GB" sz="1200" b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Why give better visualisation:  add it on the slide, given the assumption of the methods</a:t>
            </a:r>
          </a:p>
          <a:p>
            <a:r>
              <a:rPr lang="en-GB" sz="1200" b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,Why PCA doesn’t work , e.g. linear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03951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/>
              <a:t>Pronausation</a:t>
            </a:r>
            <a:r>
              <a:rPr lang="en-US" alt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572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3334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My task of data on the memory of treated Down Syndrome mice</a:t>
            </a:r>
            <a:br>
              <a:rPr lang="en-US" altLang="en-US" dirty="0"/>
            </a:br>
            <a:endParaRPr lang="en-US" altLang="en-US" dirty="0"/>
          </a:p>
          <a:p>
            <a:pPr marL="857250" lvl="1" indent="-400050">
              <a:buFont typeface="+mj-lt"/>
              <a:buAutoNum type="romanLcPeriod"/>
            </a:pPr>
            <a:r>
              <a:rPr lang="en-US" altLang="en-US" sz="1600" dirty="0"/>
              <a:t>Down syndrome is a chromosomal abnormality associated with intellectual disability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altLang="en-US" sz="1600" dirty="0"/>
              <a:t>Only take a subset of mice managing to learn after shock stimulation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altLang="en-US" sz="1600" dirty="0"/>
              <a:t>Memantine/Saline treatment to rescue mice’s learning ability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altLang="en-US" sz="1600" dirty="0"/>
              <a:t>Covariates: 77 protein expression data for each mice.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altLang="en-US" sz="1600" dirty="0"/>
              <a:t>4 classes of mice: genotype (control and trisomy) and treatment (saline and memantine).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altLang="en-US" sz="1600" dirty="0"/>
              <a:t>Learning outcome: Normal, Failed and Rescued.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85174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2893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requirement</a:t>
            </a:r>
            <a:r>
              <a:rPr lang="en-GB" baseline="0" dirty="0"/>
              <a:t> to know the explicit form of \phi, only needed in dot </a:t>
            </a:r>
            <a:r>
              <a:rPr lang="en-GB" baseline="0" dirty="0" err="1"/>
              <a:t>productes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38227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requirement</a:t>
            </a:r>
            <a:r>
              <a:rPr lang="en-GB" baseline="0" dirty="0"/>
              <a:t> to know the explicit form of \phi, only needed in dot </a:t>
            </a:r>
            <a:r>
              <a:rPr lang="en-GB" baseline="0" dirty="0" err="1"/>
              <a:t>productes</a:t>
            </a:r>
            <a:endParaRPr lang="en-GB" baseline="0" dirty="0"/>
          </a:p>
          <a:p>
            <a:r>
              <a:rPr lang="en-GB" baseline="0" dirty="0"/>
              <a:t>Kernel PCA is not good for visualisation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2836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/>
                  <a:t>Note that: Higher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200" dirty="0"/>
                  <a:t>, lower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200" dirty="0"/>
                  <a:t>. More sensitive to the similarity between two points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/>
                  <a:t>Kernel PCA sometimes doesn’t improve</a:t>
                </a:r>
                <a:r>
                  <a:rPr lang="en-GB" sz="1200" kern="0" baseline="0" dirty="0"/>
                  <a:t> the visualisation, as the projected space is more difficult to interpret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200" kern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/>
                  <a:t>Note that: Higher </a:t>
                </a:r>
                <a:r>
                  <a:rPr lang="en-GB" sz="1200" i="0">
                    <a:latin typeface="Cambria Math" panose="02040503050406030204" pitchFamily="18" charset="0"/>
                  </a:rPr>
                  <a:t>𝛾</a:t>
                </a:r>
                <a:r>
                  <a:rPr lang="en-GB" sz="1200" dirty="0"/>
                  <a:t>, lower </a:t>
                </a:r>
                <a:r>
                  <a:rPr lang="en-GB" sz="1200" i="0">
                    <a:latin typeface="Cambria Math" panose="02040503050406030204" pitchFamily="18" charset="0"/>
                  </a:rPr>
                  <a:t>𝜎^2</a:t>
                </a:r>
                <a:r>
                  <a:rPr lang="en-GB" sz="1200" dirty="0"/>
                  <a:t>. More sensitive to the similarity between two points</a:t>
                </a:r>
                <a:endParaRPr lang="en-GB" sz="1200" kern="0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7067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4105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9634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</a:t>
            </a:r>
            <a:r>
              <a:rPr lang="en-GB" baseline="0" dirty="0"/>
              <a:t>e type of manifold learning.</a:t>
            </a:r>
          </a:p>
          <a:p>
            <a:r>
              <a:rPr lang="en-GB" baseline="0" dirty="0"/>
              <a:t>SNE starts by converting the high dimensional Euclidean distances between </a:t>
            </a:r>
            <a:r>
              <a:rPr lang="en-GB" baseline="0" dirty="0" err="1"/>
              <a:t>datapoints</a:t>
            </a:r>
            <a:r>
              <a:rPr lang="en-GB" baseline="0" dirty="0"/>
              <a:t> into conditional probabilities that represent similarities.</a:t>
            </a:r>
          </a:p>
          <a:p>
            <a:r>
              <a:rPr lang="en-GB" baseline="0" dirty="0"/>
              <a:t>The similarity of </a:t>
            </a:r>
            <a:r>
              <a:rPr lang="en-GB" baseline="0" dirty="0" err="1"/>
              <a:t>datapoint</a:t>
            </a:r>
            <a:r>
              <a:rPr lang="en-GB" baseline="0" dirty="0"/>
              <a:t> </a:t>
            </a:r>
            <a:r>
              <a:rPr lang="en-GB" baseline="0" dirty="0" err="1"/>
              <a:t>x_j</a:t>
            </a:r>
            <a:r>
              <a:rPr lang="en-GB" baseline="0" dirty="0"/>
              <a:t> to </a:t>
            </a:r>
            <a:r>
              <a:rPr lang="en-GB" baseline="0" dirty="0" err="1"/>
              <a:t>datapoint</a:t>
            </a:r>
            <a:r>
              <a:rPr lang="en-GB" baseline="0" dirty="0"/>
              <a:t> </a:t>
            </a:r>
            <a:r>
              <a:rPr lang="en-GB" baseline="0" dirty="0" err="1"/>
              <a:t>x_i</a:t>
            </a:r>
            <a:r>
              <a:rPr lang="en-GB" baseline="0" dirty="0"/>
              <a:t> is the conditional probability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9525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</a:t>
            </a:r>
            <a:r>
              <a:rPr lang="en-GB" baseline="0" dirty="0"/>
              <a:t>e type of manifold learning.</a:t>
            </a:r>
          </a:p>
          <a:p>
            <a:r>
              <a:rPr lang="en-GB" baseline="0" dirty="0"/>
              <a:t>SNE starts by converting the high dimensional Euclidean distances between </a:t>
            </a:r>
            <a:r>
              <a:rPr lang="en-GB" baseline="0" dirty="0" err="1"/>
              <a:t>datapoints</a:t>
            </a:r>
            <a:r>
              <a:rPr lang="en-GB" baseline="0" dirty="0"/>
              <a:t> into conditional probabilities that represent similarities.</a:t>
            </a:r>
          </a:p>
          <a:p>
            <a:r>
              <a:rPr lang="en-GB" baseline="0" dirty="0"/>
              <a:t>The similarity of </a:t>
            </a:r>
            <a:r>
              <a:rPr lang="en-GB" baseline="0" dirty="0" err="1"/>
              <a:t>datapoint</a:t>
            </a:r>
            <a:r>
              <a:rPr lang="en-GB" baseline="0" dirty="0"/>
              <a:t> </a:t>
            </a:r>
            <a:r>
              <a:rPr lang="en-GB" baseline="0" dirty="0" err="1"/>
              <a:t>x_j</a:t>
            </a:r>
            <a:r>
              <a:rPr lang="en-GB" baseline="0" dirty="0"/>
              <a:t> to </a:t>
            </a:r>
            <a:r>
              <a:rPr lang="en-GB" baseline="0" dirty="0" err="1"/>
              <a:t>datapoint</a:t>
            </a:r>
            <a:r>
              <a:rPr lang="en-GB" baseline="0" dirty="0"/>
              <a:t> </a:t>
            </a:r>
            <a:r>
              <a:rPr lang="en-GB" baseline="0" dirty="0" err="1"/>
              <a:t>x_i</a:t>
            </a:r>
            <a:r>
              <a:rPr lang="en-GB" baseline="0" dirty="0"/>
              <a:t> is the conditional probability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18377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</a:t>
            </a:r>
            <a:r>
              <a:rPr lang="en-GB" baseline="0" dirty="0"/>
              <a:t>e type of manifold learning.</a:t>
            </a:r>
          </a:p>
          <a:p>
            <a:r>
              <a:rPr lang="en-GB" baseline="0" dirty="0"/>
              <a:t>SNE starts by converting the high dimensional Euclidean distances between </a:t>
            </a:r>
            <a:r>
              <a:rPr lang="en-GB" baseline="0" dirty="0" err="1"/>
              <a:t>datapoints</a:t>
            </a:r>
            <a:r>
              <a:rPr lang="en-GB" baseline="0" dirty="0"/>
              <a:t> into conditional probabilities that represent similarities.</a:t>
            </a:r>
          </a:p>
          <a:p>
            <a:r>
              <a:rPr lang="en-GB" baseline="0" dirty="0"/>
              <a:t>The similarity of </a:t>
            </a:r>
            <a:r>
              <a:rPr lang="en-GB" baseline="0" dirty="0" err="1"/>
              <a:t>datapoint</a:t>
            </a:r>
            <a:r>
              <a:rPr lang="en-GB" baseline="0" dirty="0"/>
              <a:t> </a:t>
            </a:r>
            <a:r>
              <a:rPr lang="en-GB" baseline="0" dirty="0" err="1"/>
              <a:t>x_j</a:t>
            </a:r>
            <a:r>
              <a:rPr lang="en-GB" baseline="0" dirty="0"/>
              <a:t> to </a:t>
            </a:r>
            <a:r>
              <a:rPr lang="en-GB" baseline="0" dirty="0" err="1"/>
              <a:t>datapoint</a:t>
            </a:r>
            <a:r>
              <a:rPr lang="en-GB" baseline="0" dirty="0"/>
              <a:t> </a:t>
            </a:r>
            <a:r>
              <a:rPr lang="en-GB" baseline="0" dirty="0" err="1"/>
              <a:t>x_i</a:t>
            </a:r>
            <a:r>
              <a:rPr lang="en-GB" baseline="0" dirty="0"/>
              <a:t> is the conditional probability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6776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Emphasis</a:t>
            </a:r>
            <a:r>
              <a:rPr lang="en-GB" baseline="0" dirty="0"/>
              <a:t> of the table!!!!!!!!!!!!!!!!!!!!!!</a:t>
            </a:r>
          </a:p>
          <a:p>
            <a:r>
              <a:rPr lang="en-GB" baseline="0" dirty="0"/>
              <a:t>This method could be selected on the GSK platform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9253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Emphasis</a:t>
            </a:r>
            <a:r>
              <a:rPr lang="en-GB" baseline="0" dirty="0"/>
              <a:t> of the table!!!!!!!!!!!!!!!!!!!!!!</a:t>
            </a:r>
          </a:p>
          <a:p>
            <a:r>
              <a:rPr lang="en-GB" baseline="0" dirty="0"/>
              <a:t>This method could be selected on the GSK platform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1579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Emphasis</a:t>
            </a:r>
            <a:r>
              <a:rPr lang="en-GB" baseline="0" dirty="0"/>
              <a:t> of the table!!!!!!!!!!!!!!!!!!!!!!</a:t>
            </a:r>
          </a:p>
          <a:p>
            <a:r>
              <a:rPr lang="en-GB" baseline="0" dirty="0"/>
              <a:t>This method could be selected on the GSK platform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42947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Emphasis</a:t>
            </a:r>
            <a:r>
              <a:rPr lang="en-GB" baseline="0" dirty="0"/>
              <a:t> of the table!!!!!!!!!!!!!!!!!!!!!!</a:t>
            </a:r>
          </a:p>
          <a:p>
            <a:r>
              <a:rPr lang="en-GB" baseline="0" dirty="0"/>
              <a:t>This method could be selected on the GSK platform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741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Emphasis</a:t>
            </a:r>
            <a:r>
              <a:rPr lang="en-GB" baseline="0" dirty="0"/>
              <a:t> of the table!!!!!!!!!!!!!!!!!!!!!!</a:t>
            </a:r>
          </a:p>
          <a:p>
            <a:r>
              <a:rPr lang="en-GB" baseline="0" dirty="0"/>
              <a:t>This method could be selected on the GSK platform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6797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Change this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30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01501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31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59842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9868" indent="-269868">
              <a:spcAft>
                <a:spcPct val="75000"/>
              </a:spcAft>
              <a:buFont typeface="Wingdings" panose="05000000000000000000" pitchFamily="2" charset="2"/>
              <a:buChar char="v"/>
            </a:pPr>
            <a:r>
              <a:rPr lang="en-GB" sz="12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This tutorial is suitable with</a:t>
            </a:r>
            <a:r>
              <a:rPr lang="en-GB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data scientist with no pure mathematical background </a:t>
            </a:r>
            <a:r>
              <a:rPr lang="en-GB" sz="1200" kern="1200" baseline="0" dirty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, but with some data processing knowledge </a:t>
            </a:r>
            <a:endParaRPr lang="en-GB" sz="1200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5384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032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</a:t>
            </a:r>
            <a:r>
              <a:rPr lang="en-GB" baseline="0" dirty="0"/>
              <a:t> more in informative visualization of big data,, visualisation!!!!!!!!!!!!!!!!!!!!!!!!!!!!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1098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Although</a:t>
            </a:r>
            <a:r>
              <a:rPr lang="en-GB" baseline="0" dirty="0"/>
              <a:t> some papers have summarize the properties of each method, but it is still too far from practical cases</a:t>
            </a:r>
          </a:p>
          <a:p>
            <a:endParaRPr lang="en-GB" baseline="0" dirty="0"/>
          </a:p>
          <a:p>
            <a:r>
              <a:rPr lang="en-GB" baseline="0" dirty="0"/>
              <a:t>Nightmare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44095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Clarify why I choose this two methods to talk</a:t>
            </a:r>
            <a:r>
              <a:rPr lang="en-GB" baseline="0" dirty="0"/>
              <a:t> more about the detail</a:t>
            </a:r>
          </a:p>
          <a:p>
            <a:pPr marL="228600" indent="-228600">
              <a:buAutoNum type="arabicPeriod"/>
            </a:pPr>
            <a:r>
              <a:rPr lang="en-GB" baseline="0" dirty="0"/>
              <a:t>Basic</a:t>
            </a:r>
          </a:p>
          <a:p>
            <a:pPr marL="228600" indent="-228600">
              <a:buAutoNum type="arabicPeriod"/>
            </a:pPr>
            <a:r>
              <a:rPr lang="en-GB" baseline="0" dirty="0"/>
              <a:t>Popular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2698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/>
              <a:t>PCA is used to overcome features redundancy in a data set.</a:t>
            </a:r>
          </a:p>
          <a:p>
            <a:pPr lvl="1"/>
            <a:r>
              <a:rPr lang="en-GB" dirty="0"/>
              <a:t>These components aim to capture as much information as possible with high explained variance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09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Kernel PCA,</a:t>
            </a:r>
            <a:r>
              <a:rPr lang="en-GB" baseline="0" dirty="0"/>
              <a:t> can do non-linearly separable dataset, it transform into a higher dimensional feature space which can be linearly separable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649E3-0B9D-487F-B338-389C31D54BB5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3540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4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7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9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9" y="6448425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27754E4-08E7-48CD-BA2C-1D42DAE35C3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0444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7B3531-497C-4F55-B680-BFE717E9548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688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4" y="398463"/>
            <a:ext cx="2093912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FFF409-7D5B-4DC0-9ABE-E384C748FD9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423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8422FC-338D-4646-A9E6-5E2BDE535AA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6016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CF915-359C-4C2C-8E1D-18341ECBF1C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5357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2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2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91E230-C368-41D6-ADE8-914B4B7ED26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46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BEBBD3-8CDF-49DE-94E1-9B6F40802C3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947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538743-690A-4E8A-9F5A-FB551C50171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8548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DFB107-4B6D-4659-8AC1-29BEDD5555E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5042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2601B9-0469-4CBA-AFD4-F362C32FF2D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4410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A3460A-4986-487D-85AC-BF70FC6BFD2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550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7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2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9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539121F-161C-4F02-B245-B2BD3654C67B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40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9.png"/><Relationship Id="rId4" Type="http://schemas.openxmlformats.org/officeDocument/2006/relationships/image" Target="../media/image4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51.tiff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9"/>
            <a:ext cx="8724327" cy="576263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chemeClr val="bg1"/>
                </a:solidFill>
              </a:rPr>
              <a:t>Investigation of dimensionality reduction methods for drug discovery data visualization</a:t>
            </a:r>
            <a:br>
              <a:rPr lang="en-US" altLang="en-US" dirty="0">
                <a:solidFill>
                  <a:srgbClr val="FF0000"/>
                </a:solidFill>
              </a:rPr>
            </a:b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9" y="5548317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1" dirty="0">
                <a:solidFill>
                  <a:schemeClr val="tx2"/>
                </a:solidFill>
              </a:rPr>
              <a:t>Faculty of Mathematics / GSK Pharma R&amp;D Platform Technology &amp; Science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4178" y="4221088"/>
            <a:ext cx="6179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Zhihan Xu (Cambridge </a:t>
            </a:r>
            <a:r>
              <a:rPr lang="en-GB" sz="2000" b="1" dirty="0">
                <a:solidFill>
                  <a:schemeClr val="tx2"/>
                </a:solidFill>
              </a:rPr>
              <a:t>Part III Student 2016-2017</a:t>
            </a:r>
            <a:r>
              <a:rPr lang="en-GB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GB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25/08/2017, Stevenage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61696"/>
            <a:ext cx="2012740" cy="691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918" y="1340768"/>
            <a:ext cx="5710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+mj-lt"/>
                <a:ea typeface="+mj-ea"/>
                <a:cs typeface="+mj-cs"/>
              </a:rPr>
              <a:t>2017 Post Masters Placement Scheme (PMP):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754E4-08E7-48CD-BA2C-1D42DAE35C30}" type="slidenum">
              <a:rPr lang="en-GB" altLang="en-US" smtClean="0"/>
              <a:pPr/>
              <a:t>1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168242"/>
            <a:ext cx="1764095" cy="22049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6512" y="3749793"/>
            <a:ext cx="9180512" cy="2487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4177" y="1484784"/>
            <a:ext cx="8374063" cy="446449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T-Stochastic Neighbor Embedding (t-SNE)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GB" sz="1800" dirty="0"/>
              <a:t>based on probability distributions with random walk on neighbourhood graphs to find the structure within the data. 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800" dirty="0">
                <a:solidFill>
                  <a:srgbClr val="00305C"/>
                </a:solidFill>
              </a:rPr>
              <a:t>More advanced than PCA, </a:t>
            </a:r>
            <a:r>
              <a:rPr lang="en-GB" sz="1800" dirty="0"/>
              <a:t>similar data points are represented close together</a:t>
            </a:r>
            <a:endParaRPr lang="en-US" altLang="en-US" sz="1800" dirty="0">
              <a:solidFill>
                <a:srgbClr val="00305C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GB" sz="1800" dirty="0"/>
              <a:t>non-linear dimensionality reduction algorithm suitable for visualization</a:t>
            </a:r>
            <a:endParaRPr lang="en-US" altLang="en-US" sz="1800" dirty="0">
              <a:solidFill>
                <a:srgbClr val="00305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84176" y="332656"/>
            <a:ext cx="8652319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PART IIA: Explore a selection of dimensionality reduction methods for data analysis</a:t>
            </a:r>
          </a:p>
          <a:p>
            <a:pPr eaLnBrk="1" hangingPunct="1"/>
            <a:br>
              <a:rPr lang="en-US" altLang="en-US" sz="2400" dirty="0"/>
            </a:br>
            <a:endParaRPr lang="en-US" altLang="en-US" kern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1026" name="Picture 2" descr="Image result for visualization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49793"/>
            <a:ext cx="3240360" cy="245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77" y="3772065"/>
            <a:ext cx="4236437" cy="24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41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9" name="Picture 4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88" y="4774896"/>
            <a:ext cx="8605240" cy="814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844724"/>
            <a:ext cx="3552526" cy="2664396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8" idx="5"/>
            <a:endCxn id="10" idx="1"/>
          </p:cNvCxnSpPr>
          <p:nvPr/>
        </p:nvCxnSpPr>
        <p:spPr>
          <a:xfrm>
            <a:off x="2167483" y="2358434"/>
            <a:ext cx="1829615" cy="822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Left Brace 9"/>
          <p:cNvSpPr/>
          <p:nvPr/>
        </p:nvSpPr>
        <p:spPr>
          <a:xfrm>
            <a:off x="3997098" y="2140705"/>
            <a:ext cx="381576" cy="20803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102979"/>
            <a:ext cx="3312368" cy="2046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-36512" y="4149080"/>
                <a:ext cx="4032448" cy="6397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rgbClr val="00305C"/>
                    </a:solidFill>
                  </a:rPr>
                  <a:t>Input data: a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1084×64</m:t>
                    </m:r>
                  </m:oMath>
                </a14:m>
                <a:r>
                  <a:rPr lang="en-GB" sz="1600" dirty="0">
                    <a:solidFill>
                      <a:srgbClr val="00305C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4149080"/>
                <a:ext cx="4032448" cy="639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2002810" y="2204864"/>
            <a:ext cx="192926" cy="1799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e 29"/>
          <p:cNvSpPr/>
          <p:nvPr/>
        </p:nvSpPr>
        <p:spPr>
          <a:xfrm rot="16200000">
            <a:off x="5628183" y="2252935"/>
            <a:ext cx="864096" cy="4944418"/>
          </a:xfrm>
          <a:prstGeom prst="leftBrace">
            <a:avLst>
              <a:gd name="adj1" fmla="val 9281"/>
              <a:gd name="adj2" fmla="val 474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01" name="TextBox 4100"/>
          <p:cNvSpPr txBox="1"/>
          <p:nvPr/>
        </p:nvSpPr>
        <p:spPr>
          <a:xfrm>
            <a:off x="384176" y="1412676"/>
            <a:ext cx="470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Example: </a:t>
            </a:r>
            <a:r>
              <a:rPr lang="en-GB" dirty="0">
                <a:latin typeface="+mj-lt"/>
              </a:rPr>
              <a:t>Handwritten</a:t>
            </a:r>
            <a:r>
              <a:rPr lang="en-GB" dirty="0"/>
              <a:t> digits classification</a:t>
            </a:r>
          </a:p>
        </p:txBody>
      </p:sp>
      <p:pic>
        <p:nvPicPr>
          <p:cNvPr id="4100" name="Picture 40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007" y="2390411"/>
            <a:ext cx="4499993" cy="3558869"/>
          </a:xfrm>
          <a:prstGeom prst="rect">
            <a:avLst/>
          </a:prstGeom>
        </p:spPr>
      </p:pic>
      <p:pic>
        <p:nvPicPr>
          <p:cNvPr id="4097" name="Picture 40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327" y="2402768"/>
            <a:ext cx="4442680" cy="3474504"/>
          </a:xfrm>
          <a:prstGeom prst="rect">
            <a:avLst/>
          </a:prstGeom>
        </p:spPr>
      </p:pic>
      <p:sp>
        <p:nvSpPr>
          <p:cNvPr id="47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652319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IIA: </a:t>
            </a:r>
            <a:r>
              <a:rPr lang="en-US" altLang="en-US" sz="2400" dirty="0"/>
              <a:t>Explore a selection of dimensionality reduction methods for data analysis</a:t>
            </a: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" y="2402767"/>
            <a:ext cx="4715746" cy="32584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2035" y="1844824"/>
            <a:ext cx="778036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/>
                </a:solidFill>
                <a:latin typeface="+mj-lt"/>
              </a:rPr>
              <a:t>The comparison of performance of t-SNE and PCA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latin typeface="+mj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333545" y="3471129"/>
            <a:ext cx="1234601" cy="1254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17.58s</a:t>
            </a:r>
          </a:p>
        </p:txBody>
      </p:sp>
      <p:sp>
        <p:nvSpPr>
          <p:cNvPr id="24" name="Oval 23"/>
          <p:cNvSpPr/>
          <p:nvPr/>
        </p:nvSpPr>
        <p:spPr>
          <a:xfrm>
            <a:off x="1825427" y="3408676"/>
            <a:ext cx="1234601" cy="1254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0.01s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75958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30" grpId="0" animBg="1"/>
      <p:bldP spid="7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6" y="332656"/>
            <a:ext cx="8652319" cy="423862"/>
          </a:xfrm>
        </p:spPr>
        <p:txBody>
          <a:bodyPr/>
          <a:lstStyle/>
          <a:p>
            <a:r>
              <a:rPr lang="en-GB" dirty="0"/>
              <a:t>PART IIB: </a:t>
            </a:r>
            <a:r>
              <a:rPr lang="en-US" altLang="en-US" dirty="0"/>
              <a:t>Familiar with the type of medical data we are analyzing</a:t>
            </a:r>
            <a:br>
              <a:rPr lang="en-US" altLang="en-US" dirty="0"/>
            </a:br>
            <a:br>
              <a:rPr lang="en-US" alt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177" y="1708153"/>
            <a:ext cx="8374063" cy="4015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Drug discovery data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endParaRPr lang="en-US" altLang="en-US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pic>
        <p:nvPicPr>
          <p:cNvPr id="10" name="Picture 2" descr="C:\Users\la530489\Pictures\picture_omic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6142" y="2425460"/>
            <a:ext cx="3588468" cy="3425356"/>
          </a:xfrm>
          <a:prstGeom prst="rect">
            <a:avLst/>
          </a:prstGeom>
          <a:noFill/>
        </p:spPr>
      </p:pic>
      <p:pic>
        <p:nvPicPr>
          <p:cNvPr id="11" name="Picture 4" descr="Image result for chemical compound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2450093"/>
            <a:ext cx="7253518" cy="3335393"/>
          </a:xfrm>
          <a:prstGeom prst="rect">
            <a:avLst/>
          </a:prstGeom>
          <a:noFill/>
        </p:spPr>
      </p:pic>
      <p:pic>
        <p:nvPicPr>
          <p:cNvPr id="12" name="Picture 9" descr="Image result for sparse matrix representati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4276" y="2914657"/>
            <a:ext cx="3712890" cy="188249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05313" y="230938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313" y="2830862"/>
            <a:ext cx="32466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Physiochemical Properties of compounds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5313" y="3906340"/>
            <a:ext cx="4012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vitro/in vivo experimental results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5313" y="4427820"/>
            <a:ext cx="4012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Parameters extracted from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470" y="3384999"/>
            <a:ext cx="201850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High dimensional </a:t>
            </a:r>
          </a:p>
          <a:p>
            <a:r>
              <a:rPr lang="en-GB" dirty="0">
                <a:solidFill>
                  <a:srgbClr val="000000"/>
                </a:solidFill>
              </a:rPr>
              <a:t>Sparse </a:t>
            </a:r>
          </a:p>
          <a:p>
            <a:r>
              <a:rPr lang="en-GB" dirty="0">
                <a:solidFill>
                  <a:srgbClr val="000000"/>
                </a:solidFill>
              </a:rPr>
              <a:t>complex</a:t>
            </a:r>
          </a:p>
        </p:txBody>
      </p:sp>
      <p:pic>
        <p:nvPicPr>
          <p:cNvPr id="9" name="Picture 8" descr="C:\Users\la530489\Pictures\CT_exampl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3854" y="2109691"/>
            <a:ext cx="3950697" cy="392904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23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IIB: Implementation of methods on drug discovery data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2169" y="1412776"/>
            <a:ext cx="8868343" cy="482453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Familiar with the type of medical data we are analyzing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ea typeface="+mn-ea"/>
                <a:cs typeface="+mn-cs"/>
              </a:rPr>
              <a:t>Drug discovery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ea typeface="+mn-ea"/>
                <a:cs typeface="+mn-cs"/>
              </a:rPr>
              <a:t>My task of data on the memory of treated Down Syndrome mice (mice data)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Principal Component Analysis (PCA) onto mice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Definition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Performance onto mice data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t-distributed stochastic neighbor embedding (t-SNE) onto mice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Definition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Performance onto mice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13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536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652319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IIB: Familiar with the type of medical data we are analyzing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8938" y="1553890"/>
            <a:ext cx="8374063" cy="2299859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My task of data on the proteins of treated Down Syndrome mice</a:t>
            </a:r>
            <a:endParaRPr lang="en-GB" dirty="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Two classes: no learning / stimulated to learn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Public available, previous publication has shown that the pattern of some proteins can differentiate the classes of mice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Good toy example to compare different dimensionality reduction methods, and show the result to scientists as a tutorial of data analysis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397" y="4002260"/>
            <a:ext cx="2952604" cy="20181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14</a:t>
            </a:fld>
            <a:endParaRPr lang="en-GB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321087"/>
            <a:ext cx="4986342" cy="278035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763688" y="3752982"/>
            <a:ext cx="864096" cy="90015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Oval 18"/>
          <p:cNvSpPr/>
          <p:nvPr/>
        </p:nvSpPr>
        <p:spPr>
          <a:xfrm>
            <a:off x="1763688" y="4913969"/>
            <a:ext cx="864096" cy="90015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1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IIB: Implementation of methods on drug discovery data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2169" y="1412776"/>
            <a:ext cx="8868343" cy="482453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Familiar with the type of medical data we are analyzing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Drug discovery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My task of data on the memory of treated Down Syndrome mice (mice data)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Principal Component Analysis (PCA) onto mice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Definition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Performance onto mice data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t-distributed stochastic neighbor embedding (t-SNE) onto mice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Definition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Performance onto mice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15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379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652319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IIB: Principal Component Analysis (PCA) onto mice data</a:t>
            </a:r>
            <a:br>
              <a:rPr lang="en-US" altLang="en-US" dirty="0"/>
            </a:br>
            <a:br>
              <a:rPr lang="en-US" altLang="en-US" sz="2400" dirty="0"/>
            </a:b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4177" y="1556792"/>
                <a:ext cx="8374063" cy="4464496"/>
              </a:xfrm>
            </p:spPr>
            <p:txBody>
              <a:bodyPr/>
              <a:lstStyle/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dirty="0"/>
                  <a:t>Definition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sz="1800" dirty="0"/>
                  <a:t>Transformation function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en-US" sz="1800" dirty="0"/>
                  <a:t> from the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1800" dirty="0"/>
                  <a:t>-dimensional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∈[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en-US" sz="1800" dirty="0"/>
                  <a:t>  to an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en-US" sz="1800" dirty="0"/>
                  <a:t>-dimensional feature space.</a:t>
                </a:r>
                <a:br>
                  <a:rPr lang="en-US" altLang="en-US" sz="1800" dirty="0"/>
                </a:br>
                <a:br>
                  <a:rPr lang="en-US" altLang="en-US" sz="1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altLang="en-US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en-US" sz="1800" dirty="0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GB" altLang="en-US" sz="1800" b="0" i="1" dirty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altLang="en-US" sz="18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en-US" sz="18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</m:oMath>
                </a14:m>
                <a:endParaRPr lang="en-US" altLang="en-US" sz="1800" dirty="0"/>
              </a:p>
              <a:p>
                <a:pPr lvl="1" eaLnBrk="1" hangingPunct="1">
                  <a:buFont typeface="Arial" panose="020B0604020202020204" pitchFamily="34" charset="0"/>
                  <a:buChar char="•"/>
                </a:pPr>
                <a:r>
                  <a:rPr lang="en-US" altLang="en-US" sz="1800" u="sng" dirty="0"/>
                  <a:t>Linear PCA</a:t>
                </a:r>
                <a:r>
                  <a:rPr lang="en-US" altLang="en-US" sz="1800" dirty="0"/>
                  <a:t>: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1800" dirty="0"/>
                  <a:t>;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altLang="en-US" sz="18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alt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alt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alt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GB" alt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linear transformation for some matrix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1800" dirty="0"/>
                  <a:t> with size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1800" dirty="0"/>
                  <a:t>.</a:t>
                </a:r>
              </a:p>
              <a:p>
                <a:pPr lvl="1" eaLnBrk="1" hangingPunct="1">
                  <a:buFont typeface="Arial" panose="020B0604020202020204" pitchFamily="34" charset="0"/>
                  <a:buChar char="•"/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4099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4177" y="1556792"/>
                <a:ext cx="8374063" cy="4464496"/>
              </a:xfrm>
              <a:blipFill>
                <a:blip r:embed="rId3"/>
                <a:stretch>
                  <a:fillRect l="-1747" t="-1637" r="-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16</a:t>
            </a:fld>
            <a:endParaRPr lang="en-GB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791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6409" y="1412776"/>
            <a:ext cx="8388000" cy="143804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sz="1800" dirty="0"/>
              <a:t>Performance onto mice data (Linear PCA)</a:t>
            </a:r>
            <a:endParaRPr lang="en-GB" sz="1800" kern="0" dirty="0"/>
          </a:p>
          <a:p>
            <a:pPr lvl="1">
              <a:buFont typeface="Wingdings" charset="2"/>
              <a:buChar char="ü"/>
            </a:pPr>
            <a:r>
              <a:rPr lang="en-GB" sz="1600" kern="0" dirty="0"/>
              <a:t>Linear PCA onto mice data</a:t>
            </a:r>
          </a:p>
          <a:p>
            <a:pPr lvl="1">
              <a:buFont typeface="Wingdings" charset="2"/>
              <a:buChar char="ü"/>
            </a:pPr>
            <a:r>
              <a:rPr lang="en-GB" sz="1600" kern="0" dirty="0"/>
              <a:t>The contributing variance of principal components</a:t>
            </a:r>
          </a:p>
          <a:p>
            <a:pPr lvl="1">
              <a:buFont typeface="Wingdings" charset="2"/>
              <a:buChar char="ü"/>
            </a:pPr>
            <a:endParaRPr lang="en-GB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45" y="2227553"/>
            <a:ext cx="7027461" cy="39377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5" y="1772816"/>
            <a:ext cx="8153421" cy="4248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7" y="332656"/>
            <a:ext cx="8375650" cy="423862"/>
          </a:xfrm>
        </p:spPr>
        <p:txBody>
          <a:bodyPr/>
          <a:lstStyle/>
          <a:p>
            <a:r>
              <a:rPr lang="en-US" altLang="en-US" dirty="0"/>
              <a:t>PART IIB: Principal Component Analysis (PCA) onto mice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3" name="Connector: Elbow 12"/>
          <p:cNvCxnSpPr/>
          <p:nvPr/>
        </p:nvCxnSpPr>
        <p:spPr>
          <a:xfrm rot="16200000" flipV="1">
            <a:off x="4257719" y="3020024"/>
            <a:ext cx="3577712" cy="1947394"/>
          </a:xfrm>
          <a:prstGeom prst="bentConnector3">
            <a:avLst>
              <a:gd name="adj1" fmla="val 100615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or: Elbow 28"/>
          <p:cNvCxnSpPr/>
          <p:nvPr/>
        </p:nvCxnSpPr>
        <p:spPr>
          <a:xfrm rot="16200000" flipV="1">
            <a:off x="-934925" y="3895365"/>
            <a:ext cx="3558714" cy="177711"/>
          </a:xfrm>
          <a:prstGeom prst="bentConnector3">
            <a:avLst>
              <a:gd name="adj1" fmla="val 100382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15616" y="2087270"/>
                <a:ext cx="2301078" cy="27699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𝑝𝑟𝑖𝑛𝑐𝑖𝑝𝑎𝑙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, 0.31)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087270"/>
                <a:ext cx="2301078" cy="276999"/>
              </a:xfrm>
              <a:prstGeom prst="rect">
                <a:avLst/>
              </a:prstGeom>
              <a:blipFill>
                <a:blip r:embed="rId5"/>
                <a:stretch>
                  <a:fillRect r="-262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732240" y="2359913"/>
                <a:ext cx="1902662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(42 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𝑝𝑟𝑖𝑛𝑐𝑖𝑝𝑎𝑙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,98)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2359913"/>
                <a:ext cx="1902662" cy="276999"/>
              </a:xfrm>
              <a:prstGeom prst="rect">
                <a:avLst/>
              </a:prstGeom>
              <a:blipFill>
                <a:blip r:embed="rId6"/>
                <a:stretch>
                  <a:fillRect r="-16667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9175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6409" y="1412776"/>
            <a:ext cx="8388000" cy="143804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9868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49" indent="-266693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05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473" indent="-268281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29" indent="-26986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17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06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495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683" indent="-269868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sz="1800" dirty="0"/>
              <a:t>Performance onto mice data (Linear PCA)</a:t>
            </a:r>
            <a:endParaRPr lang="en-GB" sz="1800" kern="0" dirty="0"/>
          </a:p>
          <a:p>
            <a:pPr lvl="1">
              <a:buFont typeface="Wingdings" charset="2"/>
              <a:buChar char="ü"/>
            </a:pPr>
            <a:r>
              <a:rPr lang="en-GB" sz="1600" kern="0" dirty="0"/>
              <a:t>Interpretation of the most influencing proteins</a:t>
            </a:r>
          </a:p>
          <a:p>
            <a:pPr lvl="1">
              <a:buFont typeface="Wingdings" charset="2"/>
              <a:buChar char="ü"/>
            </a:pPr>
            <a:endParaRPr lang="en-GB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7" y="332656"/>
            <a:ext cx="8375650" cy="423862"/>
          </a:xfrm>
        </p:spPr>
        <p:txBody>
          <a:bodyPr/>
          <a:lstStyle/>
          <a:p>
            <a:r>
              <a:rPr lang="en-US" altLang="en-US" dirty="0"/>
              <a:t>PART IIB: Principal Component Analysis (PCA) onto mice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33" y="2371082"/>
            <a:ext cx="7327352" cy="3820243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49144"/>
              </p:ext>
            </p:extLst>
          </p:nvPr>
        </p:nvGraphicFramePr>
        <p:xfrm>
          <a:off x="899592" y="4785847"/>
          <a:ext cx="7487244" cy="109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185">
                <a:tc>
                  <a:txBody>
                    <a:bodyPr/>
                    <a:lstStyle/>
                    <a:p>
                      <a:r>
                        <a:rPr lang="en-GB" sz="1100" dirty="0"/>
                        <a:t>Most</a:t>
                      </a:r>
                      <a:r>
                        <a:rPr lang="en-GB" sz="1100" baseline="0" dirty="0"/>
                        <a:t> influencing protein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  <a:r>
                        <a:rPr lang="en-GB" sz="1400" baseline="30000" dirty="0"/>
                        <a:t>st</a:t>
                      </a:r>
                      <a:r>
                        <a:rPr lang="en-GB" sz="1400" baseline="0" dirty="0"/>
                        <a:t> protein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GB" sz="14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kumimoji="0" lang="en-GB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GB" sz="14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kumimoji="0" lang="en-GB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protein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040">
                <a:tc>
                  <a:txBody>
                    <a:bodyPr/>
                    <a:lstStyle/>
                    <a:p>
                      <a:r>
                        <a:rPr lang="en-GB" sz="1100" dirty="0"/>
                        <a:t>First</a:t>
                      </a:r>
                      <a:r>
                        <a:rPr lang="en-GB" sz="1100" baseline="0" dirty="0"/>
                        <a:t> principal component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GB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IL1B_N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GB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BDNF_N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GB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Ubiquitin_N</a:t>
                      </a:r>
                      <a:endParaRPr lang="en-GB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319">
                <a:tc>
                  <a:txBody>
                    <a:bodyPr/>
                    <a:lstStyle/>
                    <a:p>
                      <a:r>
                        <a:rPr lang="en-GB" sz="1100" dirty="0"/>
                        <a:t>First</a:t>
                      </a:r>
                      <a:r>
                        <a:rPr lang="en-GB" sz="1100" baseline="0" dirty="0"/>
                        <a:t> two PC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GB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Ubiquitin_N</a:t>
                      </a:r>
                      <a:endParaRPr lang="en-GB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GB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BDNF_N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GFAP_N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319">
                <a:tc>
                  <a:txBody>
                    <a:bodyPr/>
                    <a:lstStyle/>
                    <a:p>
                      <a:r>
                        <a:rPr lang="en-GB" sz="1100" dirty="0"/>
                        <a:t>First</a:t>
                      </a:r>
                      <a:r>
                        <a:rPr lang="en-GB" sz="1100" baseline="0" dirty="0"/>
                        <a:t> three PC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GB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Ubiquitin_N</a:t>
                      </a:r>
                      <a:endParaRPr lang="en-GB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GB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ITSN1_N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GFAP_N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30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099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4177" y="1556792"/>
                <a:ext cx="8374063" cy="4464496"/>
              </a:xfrm>
            </p:spPr>
            <p:txBody>
              <a:bodyPr/>
              <a:lstStyle/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dirty="0"/>
                  <a:t>Definition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sz="1800" dirty="0"/>
                  <a:t>Transformation function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en-US" sz="1800" dirty="0"/>
                  <a:t> from the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1800" dirty="0"/>
                  <a:t>-dimensional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∈[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en-US" sz="1800" dirty="0"/>
                  <a:t>  to an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800" dirty="0"/>
                  <a:t>-dimensional space.</a:t>
                </a:r>
                <a:br>
                  <a:rPr lang="en-US" altLang="en-US" sz="1800" dirty="0"/>
                </a:br>
                <a:br>
                  <a:rPr lang="en-US" altLang="en-US" sz="1800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altLang="en-US" sz="18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alt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dirty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altLang="en-US" sz="18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  <m:r>
                          <a:rPr lang="en-US" altLang="en-US" sz="1800" dirty="0">
                            <a:latin typeface="Cambria Math" panose="02040503050406030204" pitchFamily="18" charset="0"/>
                          </a:rPr>
                          <m:t>↦</m:t>
                        </m:r>
                      </m:e>
                    </m:d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i="1"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1800" dirty="0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GB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altLang="en-US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sz="1800" b="0" i="1" dirty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alt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altLang="en-US" sz="18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en-US" sz="18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altLang="en-US" sz="1800" dirty="0"/>
              </a:p>
              <a:p>
                <a:pPr lvl="1" eaLnBrk="1" hangingPunct="1">
                  <a:buFont typeface="Arial" panose="020B0604020202020204" pitchFamily="34" charset="0"/>
                  <a:buChar char="•"/>
                </a:pPr>
                <a:r>
                  <a:rPr lang="en-US" altLang="en-US" sz="1800" u="sng" dirty="0"/>
                  <a:t>Kernel PCA</a:t>
                </a:r>
                <a:r>
                  <a:rPr lang="en-US" altLang="en-US" sz="1800" dirty="0"/>
                  <a:t>: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altLang="en-US" sz="1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en-US" sz="1800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m:rPr>
                        <m:sty m:val="p"/>
                      </m:rPr>
                      <a:rPr lang="en-GB" altLang="en-US" sz="1800" b="0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altLang="en-US" sz="1800" dirty="0"/>
                  <a:t>; when</a:t>
                </a:r>
                <a14:m>
                  <m:oMath xmlns:m="http://schemas.openxmlformats.org/officeDocument/2006/math">
                    <m:r>
                      <a:rPr lang="en-GB" alt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altLang="en-US" sz="1800" b="0" i="0" dirty="0">
                  <a:latin typeface="Cambria Math" panose="02040503050406030204" pitchFamily="18" charset="0"/>
                </a:endParaRPr>
              </a:p>
              <a:p>
                <a:pPr marL="271456" lvl="1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alt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altLang="en-US" sz="18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  <m:d>
                            <m:dPr>
                              <m:ctrlP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en-US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GB" altLang="en-US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altLang="en-US" sz="1800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GB" altLang="en-US" sz="1800" i="1">
                          <a:latin typeface="Cambria Math" panose="02040503050406030204" pitchFamily="18" charset="0"/>
                        </a:rPr>
                        <m:t>𝛷</m:t>
                      </m:r>
                      <m:d>
                        <m:dPr>
                          <m:ctrlPr>
                            <a:rPr lang="en-GB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alt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GB" alt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alt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alt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alt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alt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GB" alt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  <m:d>
                                <m:dPr>
                                  <m:ctrlPr>
                                    <a:rPr lang="en-GB" alt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altLang="en-US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altLang="en-US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altLang="en-US" sz="1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altLang="en-US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en-GB" alt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  <m:d>
                                <m:dPr>
                                  <m:ctrlPr>
                                    <a:rPr lang="en-GB" alt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altLang="en-US" sz="1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br>
                  <a:rPr lang="en-GB" alt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alt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GB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𝛷</m:t>
                    </m:r>
                    <m:sSup>
                      <m:sSupPr>
                        <m:ctrlPr>
                          <a:rPr lang="en-GB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𝛷</m:t>
                    </m:r>
                    <m:d>
                      <m:dPr>
                        <m:ctrlPr>
                          <a:rPr lang="en-GB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an evaluation of a kernel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altLang="en-US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for all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en-US" sz="1800" dirty="0"/>
                  <a:t>, </a:t>
                </a:r>
              </a:p>
              <a:p>
                <a:pPr marL="539737" lvl="2" indent="0" eaLnBrk="1" hangingPunct="1">
                  <a:buNone/>
                </a:pPr>
                <a:r>
                  <a:rPr lang="en-US" altLang="en-US" sz="1800" dirty="0"/>
                  <a:t>		Polynomial kernel: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alt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altLang="en-US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GB" alt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br>
                  <a:rPr lang="en-US" altLang="en-US" sz="1800" dirty="0"/>
                </a:br>
                <a:r>
                  <a:rPr lang="en-US" altLang="en-US" sz="1800" dirty="0"/>
                  <a:t>		Gaussian kernel: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en-US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sSup>
                          <m:sSup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alt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alt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altLang="en-US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GB" alt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alt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sSup>
                          <m:sSup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en-US" sz="1800" dirty="0"/>
              </a:p>
            </p:txBody>
          </p:sp>
        </mc:Choice>
        <mc:Fallback>
          <p:sp>
            <p:nvSpPr>
              <p:cNvPr id="4099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4177" y="1556792"/>
                <a:ext cx="8374063" cy="4464496"/>
              </a:xfrm>
              <a:blipFill>
                <a:blip r:embed="rId3"/>
                <a:stretch>
                  <a:fillRect l="-1747" t="-1637" b="-5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652319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IIB: Principal Component Analysis (PCA) onto mice data</a:t>
            </a:r>
            <a:br>
              <a:rPr lang="en-US" altLang="en-US" dirty="0"/>
            </a:br>
            <a:br>
              <a:rPr lang="en-US" altLang="en-US" sz="2400" dirty="0"/>
            </a:b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19</a:t>
            </a:fld>
            <a:endParaRPr lang="en-GB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/>
              <p:cNvSpPr/>
              <p:nvPr/>
            </p:nvSpPr>
            <p:spPr>
              <a:xfrm>
                <a:off x="7452320" y="5301208"/>
                <a:ext cx="1403648" cy="7136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Hyperparameter: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3" name="Rectangle: Rounded Corner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301208"/>
                <a:ext cx="1403648" cy="71362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/>
          <p:cNvSpPr/>
          <p:nvPr/>
        </p:nvSpPr>
        <p:spPr>
          <a:xfrm>
            <a:off x="179512" y="1484784"/>
            <a:ext cx="8578729" cy="360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51271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Linear PCA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407707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Kernel PCA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6237" y="1700808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Original </a:t>
            </a:r>
          </a:p>
          <a:p>
            <a:r>
              <a:rPr lang="en-GB" dirty="0">
                <a:solidFill>
                  <a:schemeClr val="bg1"/>
                </a:solidFill>
              </a:rPr>
              <a:t>Space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6381" y="1702549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Feature</a:t>
            </a:r>
          </a:p>
          <a:p>
            <a:r>
              <a:rPr lang="en-GB" dirty="0">
                <a:solidFill>
                  <a:schemeClr val="bg1"/>
                </a:solidFill>
              </a:rPr>
              <a:t>Space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80790" y="1708738"/>
            <a:ext cx="143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Projected</a:t>
            </a:r>
          </a:p>
          <a:p>
            <a:r>
              <a:rPr lang="en-GB" dirty="0">
                <a:solidFill>
                  <a:schemeClr val="bg1"/>
                </a:solidFill>
              </a:rPr>
              <a:t>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16237" y="2555843"/>
                <a:ext cx="1021625" cy="37427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237" y="2555843"/>
                <a:ext cx="1021625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984" y="4077072"/>
                <a:ext cx="1734386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077072"/>
                <a:ext cx="1734386" cy="369332"/>
              </a:xfrm>
              <a:prstGeom prst="rect">
                <a:avLst/>
              </a:prstGeom>
              <a:blipFill>
                <a:blip r:embed="rId7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03788" y="4077072"/>
                <a:ext cx="1021625" cy="37427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788" y="4077072"/>
                <a:ext cx="1021625" cy="37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878511" y="4077072"/>
                <a:ext cx="166628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511" y="4077072"/>
                <a:ext cx="1666289" cy="369332"/>
              </a:xfrm>
              <a:prstGeom prst="rect">
                <a:avLst/>
              </a:prstGeom>
              <a:blipFill>
                <a:blip r:embed="rId9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33308" y="2560781"/>
                <a:ext cx="1695849" cy="37427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308" y="2560781"/>
                <a:ext cx="1695849" cy="374270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0" idx="3"/>
            <a:endCxn id="19" idx="1"/>
          </p:cNvCxnSpPr>
          <p:nvPr/>
        </p:nvCxnSpPr>
        <p:spPr>
          <a:xfrm>
            <a:off x="3837862" y="2742978"/>
            <a:ext cx="3095446" cy="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12874" y="4518412"/>
            <a:ext cx="161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Using kernel trick</a:t>
            </a:r>
          </a:p>
        </p:txBody>
      </p:sp>
      <p:cxnSp>
        <p:nvCxnSpPr>
          <p:cNvPr id="23" name="Straight Arrow Connector 22"/>
          <p:cNvCxnSpPr>
            <a:stCxn id="17" idx="3"/>
            <a:endCxn id="16" idx="1"/>
          </p:cNvCxnSpPr>
          <p:nvPr/>
        </p:nvCxnSpPr>
        <p:spPr>
          <a:xfrm flipV="1">
            <a:off x="3825413" y="4261738"/>
            <a:ext cx="602571" cy="2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  <a:endCxn id="18" idx="1"/>
          </p:cNvCxnSpPr>
          <p:nvPr/>
        </p:nvCxnSpPr>
        <p:spPr>
          <a:xfrm>
            <a:off x="6162370" y="4261738"/>
            <a:ext cx="716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  <p:bldP spid="3" grpId="0" animBg="1"/>
      <p:bldP spid="5" grpId="0" animBg="1"/>
      <p:bldP spid="6" grpId="0"/>
      <p:bldP spid="11" grpId="0"/>
      <p:bldP spid="7" grpId="0"/>
      <p:bldP spid="13" grpId="0"/>
      <p:bldP spid="14" grpId="0"/>
      <p:bldP spid="10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4177" y="1484784"/>
            <a:ext cx="8374063" cy="4067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dirty="0"/>
              <a:t>Part I: The motivation of my research internship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dirty="0"/>
              <a:t>Part IIA: Introduction to dimensionality reduction methods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dirty="0"/>
              <a:t>Part IIB: Implementation of methods on drug discovery data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dirty="0"/>
              <a:t>Part IIC: My plan of the rest of my internship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endParaRPr lang="en-US" altLang="en-US" dirty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dirty="0"/>
              <a:t>Part III: The benefit of such </a:t>
            </a:r>
            <a:r>
              <a:rPr lang="en-GB" altLang="en-US" dirty="0"/>
              <a:t>Post Masters Placement Scheme (PMP)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392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 bwMode="auto">
              <a:xfrm>
                <a:off x="384176" y="1484784"/>
                <a:ext cx="8374063" cy="14704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69868" indent="-269868" algn="l" rtl="0" eaLnBrk="0" fontAlgn="base" hangingPunct="0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49" indent="-266693" algn="l" rtl="0" eaLnBrk="0" fontAlgn="base" hangingPunct="0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809605" indent="-269868" algn="l" rtl="0" eaLnBrk="0" fontAlgn="base" hangingPunct="0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079473" indent="-268281" algn="l" rtl="0" eaLnBrk="0" fontAlgn="base" hangingPunct="0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350929" indent="-269868" algn="l" rtl="0" eaLnBrk="0" fontAlgn="base" hangingPunct="0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1808117" indent="-269868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265306" indent="-269868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722495" indent="-269868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179683" indent="-269868" algn="l" rtl="0" fontAlgn="base">
                  <a:spcBef>
                    <a:spcPct val="0"/>
                  </a:spcBef>
                  <a:spcAft>
                    <a:spcPct val="7500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Font typeface="Wingdings" charset="2"/>
                  <a:buChar char="ü"/>
                </a:pPr>
                <a:r>
                  <a:rPr lang="en-GB" sz="1600" kern="0" dirty="0"/>
                  <a:t>Gaussian kernel PCA onto mice data </a:t>
                </a:r>
                <a14:m>
                  <m:oMath xmlns:m="http://schemas.openxmlformats.org/officeDocument/2006/math">
                    <m:r>
                      <a:rPr lang="en-GB" altLang="en-US" sz="16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alt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alt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alt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alt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alt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en-US" sz="16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GB" altLang="en-US" sz="1600" i="1">
                            <a:latin typeface="Cambria Math" panose="02040503050406030204" pitchFamily="18" charset="0"/>
                          </a:rPr>
                          <m:t>(−</m:t>
                        </m:r>
                        <m:sSup>
                          <m:sSupPr>
                            <m:ctrlPr>
                              <a:rPr lang="en-GB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altLang="en-US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GB" alt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altLang="en-US" sz="1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GB" alt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altLang="en-US" sz="1600" i="1">
                            <a:latin typeface="Cambria Math" panose="02040503050406030204" pitchFamily="18" charset="0"/>
                          </a:rPr>
                          <m:t>/2</m:t>
                        </m:r>
                        <m:sSup>
                          <m:sSupPr>
                            <m:ctrlPr>
                              <a:rPr lang="en-GB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en-US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alt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alt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1600" kern="0" dirty="0"/>
                  <a:t>, we choose the value of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kern="0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b="0" i="1" kern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n-US" sz="1600" b="0" i="1" kern="0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GB" sz="1600" b="0" i="1" kern="0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1600" b="0" i="1" kern="0" smtClean="0">
                              <a:latin typeface="Cambria Math" charset="0"/>
                            </a:rPr>
                            <m:t>10, </m:t>
                          </m:r>
                        </m:e>
                      </m:d>
                    </m:oMath>
                  </m:oMathPara>
                </a14:m>
                <a:endParaRPr lang="en-GB" kern="0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76" y="1484784"/>
                <a:ext cx="8374063" cy="1470449"/>
              </a:xfrm>
              <a:prstGeom prst="rect">
                <a:avLst/>
              </a:prstGeom>
              <a:blipFill>
                <a:blip r:embed="rId3"/>
                <a:stretch>
                  <a:fillRect l="-1383" t="-415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7" y="332656"/>
            <a:ext cx="8375650" cy="423862"/>
          </a:xfrm>
        </p:spPr>
        <p:txBody>
          <a:bodyPr/>
          <a:lstStyle/>
          <a:p>
            <a:r>
              <a:rPr lang="en-US" altLang="en-US" dirty="0"/>
              <a:t>PART IIB: Principal Component Analysis (PCA) onto mice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20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102" y="174491"/>
            <a:ext cx="6068242" cy="6608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13059" y="1899888"/>
                <a:ext cx="124232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059" y="1899888"/>
                <a:ext cx="1242328" cy="461665"/>
              </a:xfrm>
              <a:prstGeom prst="rect">
                <a:avLst/>
              </a:prstGeom>
              <a:blipFill>
                <a:blip r:embed="rId6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95936" y="4263479"/>
                <a:ext cx="1009892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263479"/>
                <a:ext cx="1009892" cy="461665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7944" y="6165304"/>
                <a:ext cx="1179810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6165304"/>
                <a:ext cx="1179810" cy="461665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195736" y="2685084"/>
            <a:ext cx="5112568" cy="2688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Disappointed result, doesn’t improve the visualization, because…</a:t>
            </a:r>
          </a:p>
        </p:txBody>
      </p:sp>
      <p:pic>
        <p:nvPicPr>
          <p:cNvPr id="2050" name="Picture 2" descr="Image result for cry f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498" y="215479"/>
            <a:ext cx="2277417" cy="227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IIB: Implementation of methods on drug discovery data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2169" y="1412776"/>
            <a:ext cx="8868343" cy="482453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Familiar with the type of medical data we are analyzing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Drug discovery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My task of data on the memory of treated Down Syndrome mice (mice data)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Principal Component Analysis (PCA) onto mice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Definition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Performance onto mice data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t-distributed stochastic neighbor embedding (t-SNE) onto mice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Definition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Performance onto mice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21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834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74401" y="1484784"/>
                <a:ext cx="8374063" cy="4464496"/>
              </a:xfrm>
            </p:spPr>
            <p:txBody>
              <a:bodyPr/>
              <a:lstStyle/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dirty="0"/>
                  <a:t>Definition: </a:t>
                </a:r>
                <a:r>
                  <a:rPr lang="en-US" altLang="en-US" sz="1800" dirty="0"/>
                  <a:t>A conversion of a high-dimensional data set into a matrix of 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pairwise similarities</a:t>
                </a:r>
                <a:r>
                  <a:rPr lang="en-US" altLang="en-US" sz="1800" dirty="0">
                    <a:solidFill>
                      <a:srgbClr val="00305C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altLang="en-US" sz="1800" b="0" i="0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known</m:t>
                    </m:r>
                    <m:r>
                      <a:rPr lang="en-GB" altLang="en-US" sz="1800" b="0" i="0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GB" altLang="en-US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b="0" i="1" smtClean="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altLang="en-US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altLang="en-US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altLang="en-US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GB" altLang="en-US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GB" altLang="en-US" sz="1800" b="0" i="0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unknown</m:t>
                    </m:r>
                    <m:r>
                      <a:rPr lang="en-GB" altLang="en-US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GB" altLang="en-US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b="0" i="1" smtClean="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altLang="en-US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altLang="en-US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altLang="en-US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altLang="en-US" sz="1800" dirty="0">
                  <a:solidFill>
                    <a:srgbClr val="00305C"/>
                  </a:solidFill>
                </a:endParaRPr>
              </a:p>
              <a:p>
                <a:pPr marL="1054087" lvl="2" indent="-514350" eaLnBrk="1" hangingPunct="1">
                  <a:buFont typeface="+mj-lt"/>
                  <a:buAutoNum type="romanLcPeriod"/>
                </a:pPr>
                <a:r>
                  <a:rPr lang="en-US" altLang="en-US" sz="1800" dirty="0">
                    <a:solidFill>
                      <a:srgbClr val="00305C"/>
                    </a:solidFill>
                  </a:rPr>
                  <a:t>Express similarity as the conditional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>
                    <a:solidFill>
                      <a:srgbClr val="00305C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>
                    <a:solidFill>
                      <a:srgbClr val="00305C"/>
                    </a:solidFill>
                  </a:rPr>
                  <a:t>.  </a:t>
                </a:r>
                <a:br>
                  <a:rPr lang="en-US" altLang="en-US" sz="1800" dirty="0">
                    <a:solidFill>
                      <a:srgbClr val="00305C"/>
                    </a:solidFill>
                  </a:rPr>
                </a:br>
                <a:r>
                  <a:rPr lang="en-US" altLang="en-US" sz="1800" u="sng" dirty="0">
                    <a:solidFill>
                      <a:srgbClr val="00305C"/>
                    </a:solidFill>
                  </a:rPr>
                  <a:t>Gaussian distributed SNE</a:t>
                </a:r>
                <a:r>
                  <a:rPr lang="en-US" altLang="en-US" sz="1800" dirty="0">
                    <a:solidFill>
                      <a:srgbClr val="00305C"/>
                    </a:solidFill>
                  </a:rPr>
                  <a:t>:  </a:t>
                </a:r>
                <a:br>
                  <a:rPr lang="en-GB" sz="1800" i="1" dirty="0">
                    <a:solidFill>
                      <a:srgbClr val="00305C"/>
                    </a:solidFill>
                    <a:latin typeface="Cambria Math" panose="02040503050406030204" pitchFamily="18" charset="0"/>
                  </a:rPr>
                </a:br>
                <a:r>
                  <a:rPr lang="en-GB" sz="1800" i="1" dirty="0">
                    <a:solidFill>
                      <a:srgbClr val="00305C"/>
                    </a:solidFill>
                    <a:latin typeface="Cambria Math" panose="02040503050406030204" pitchFamily="18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800" i="1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GB" sz="180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GB" sz="1800" b="0" i="0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80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180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80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80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180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180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GB" sz="1800" b="0" i="0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GB" sz="1800" b="0" i="0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sz="1800" b="0" i="0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800" b="0" i="0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80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80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180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br>
                  <a:rPr lang="en-GB" altLang="en-US" sz="1800" u="sng" dirty="0"/>
                </a:br>
                <a:r>
                  <a:rPr lang="en-US" altLang="en-US" sz="1800" u="sng" dirty="0"/>
                  <a:t>t-distributed SNE:</a:t>
                </a:r>
                <a:r>
                  <a:rPr lang="en-US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1800" dirty="0">
                    <a:solidFill>
                      <a:srgbClr val="00305C"/>
                    </a:solidFill>
                  </a:rPr>
                  <a:t>if </a:t>
                </a:r>
                <a:br>
                  <a:rPr lang="en-US" altLang="en-US" sz="1800" dirty="0">
                    <a:solidFill>
                      <a:srgbClr val="00305C"/>
                    </a:solidFill>
                  </a:rPr>
                </a:br>
                <a:br>
                  <a:rPr lang="en-GB" altLang="en-US" sz="1800" dirty="0">
                    <a:solidFill>
                      <a:srgbClr val="00305C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1800" i="1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GB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GB" sz="1800" b="0" i="0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GB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GB" sz="1800" i="1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1800" i="1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i="1" smtClean="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GB" sz="1800" i="1" dirty="0">
                  <a:solidFill>
                    <a:srgbClr val="00305C"/>
                  </a:solidFill>
                </a:endParaRPr>
              </a:p>
              <a:p>
                <a:pPr marL="1054087" lvl="2" indent="-514350" eaLnBrk="1" hangingPunct="1">
                  <a:buFont typeface="+mj-lt"/>
                  <a:buAutoNum type="romanLcPeriod"/>
                </a:pPr>
                <a:r>
                  <a:rPr lang="en-GB" sz="1800" dirty="0">
                    <a:solidFill>
                      <a:srgbClr val="00305C"/>
                    </a:solidFill>
                  </a:rPr>
                  <a:t>Minimise the cost function, the sum of the </a:t>
                </a:r>
                <a:r>
                  <a:rPr lang="en-GB" sz="1800" dirty="0" err="1">
                    <a:solidFill>
                      <a:srgbClr val="00305C"/>
                    </a:solidFill>
                  </a:rPr>
                  <a:t>Kullback-Leibler</a:t>
                </a:r>
                <a:r>
                  <a:rPr lang="en-GB" sz="1800" dirty="0">
                    <a:solidFill>
                      <a:srgbClr val="00305C"/>
                    </a:solidFill>
                  </a:rPr>
                  <a:t> divergences, over unknown map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i="1">
                                <a:solidFill>
                                  <a:srgbClr val="0030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800" i="1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∈[</m:t>
                        </m:r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800" b="0" i="1" smtClean="0">
                            <a:solidFill>
                              <a:srgbClr val="00305C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305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rgbClr val="00305C"/>
                    </a:solidFill>
                  </a:rPr>
                  <a:t> </a:t>
                </a:r>
              </a:p>
              <a:p>
                <a:pPr marL="539737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solidFill>
                            <a:srgbClr val="00305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1800" i="1">
                          <a:solidFill>
                            <a:srgbClr val="00305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800" i="1">
                              <a:solidFill>
                                <a:srgbClr val="00305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800" i="1">
                              <a:solidFill>
                                <a:srgbClr val="00305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1800" i="1">
                              <a:solidFill>
                                <a:srgbClr val="00305C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GB" sz="1800" i="1">
                              <a:solidFill>
                                <a:srgbClr val="00305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solidFill>
                                <a:srgbClr val="00305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800" i="1">
                              <a:solidFill>
                                <a:srgbClr val="00305C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GB" sz="1800" i="1">
                                  <a:solidFill>
                                    <a:srgbClr val="00305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solidFill>
                                    <a:srgbClr val="00305C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GB" sz="1800" i="1">
                              <a:solidFill>
                                <a:srgbClr val="00305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sz="1800" i="1">
                                  <a:solidFill>
                                    <a:srgbClr val="00305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800" i="1">
                                  <a:solidFill>
                                    <a:srgbClr val="00305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1800" i="1">
                                      <a:solidFill>
                                        <a:srgbClr val="00305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800" i="1">
                                      <a:solidFill>
                                        <a:srgbClr val="00305C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800" i="1">
                                          <a:solidFill>
                                            <a:srgbClr val="00305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i="1">
                                          <a:solidFill>
                                            <a:srgbClr val="00305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800" i="1">
                                          <a:solidFill>
                                            <a:srgbClr val="00305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GB" sz="1800" i="1">
                                          <a:solidFill>
                                            <a:srgbClr val="00305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800" i="1">
                                          <a:solidFill>
                                            <a:srgbClr val="00305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1800" i="1">
                                              <a:solidFill>
                                                <a:srgbClr val="00305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sz="1800" i="1">
                                                  <a:solidFill>
                                                    <a:srgbClr val="00305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800" i="1">
                                                  <a:solidFill>
                                                    <a:srgbClr val="00305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800" i="1">
                                                  <a:solidFill>
                                                    <a:srgbClr val="00305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sz="1800" i="1">
                                                  <a:solidFill>
                                                    <a:srgbClr val="00305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800" i="1">
                                                  <a:solidFill>
                                                    <a:srgbClr val="00305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800" i="1">
                                                  <a:solidFill>
                                                    <a:srgbClr val="00305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GB" sz="1800" b="0" i="1" smtClean="0">
                          <a:solidFill>
                            <a:srgbClr val="00305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altLang="en-US" sz="1800" dirty="0"/>
                </a:br>
                <a:br>
                  <a:rPr lang="en-US" altLang="en-US" dirty="0"/>
                </a:br>
                <a:endParaRPr lang="en-US" altLang="en-US" sz="1800" dirty="0"/>
              </a:p>
            </p:txBody>
          </p:sp>
        </mc:Choice>
        <mc:Fallback xmlns="">
          <p:sp>
            <p:nvSpPr>
              <p:cNvPr id="4099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4401" y="1484784"/>
                <a:ext cx="8374063" cy="4464496"/>
              </a:xfrm>
              <a:blipFill>
                <a:blip r:embed="rId3"/>
                <a:stretch>
                  <a:fillRect l="-1747" t="-1639" r="-2402" b="-35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84176" y="332656"/>
            <a:ext cx="8652319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/>
              <a:t>PART IIB: </a:t>
            </a:r>
            <a:r>
              <a:rPr lang="en-US" altLang="en-US" dirty="0"/>
              <a:t>t-distributed stochastic neighbor embedding (t-SNE) onto mice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065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4177" y="1484784"/>
                <a:ext cx="8374063" cy="4464496"/>
              </a:xfrm>
            </p:spPr>
            <p:txBody>
              <a:bodyPr/>
              <a:lstStyle/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dirty="0"/>
                  <a:t>Definition</a:t>
                </a:r>
                <a:endParaRPr lang="en-GB" sz="1800" i="1" dirty="0">
                  <a:solidFill>
                    <a:srgbClr val="00305C"/>
                  </a:solidFill>
                </a:endParaRPr>
              </a:p>
              <a:p>
                <a:pPr marL="939787" lvl="2" indent="-400050" eaLnBrk="1" hangingPunct="1">
                  <a:buFont typeface="+mj-lt"/>
                  <a:buAutoNum type="romanLcPeriod"/>
                </a:pPr>
                <a:r>
                  <a:rPr lang="en-US" altLang="en-US" sz="1800" dirty="0">
                    <a:solidFill>
                      <a:srgbClr val="00305C"/>
                    </a:solidFill>
                  </a:rPr>
                  <a:t>Express similarity as the conditional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>
                    <a:solidFill>
                      <a:srgbClr val="00305C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>
                    <a:solidFill>
                      <a:srgbClr val="00305C"/>
                    </a:solidFill>
                  </a:rPr>
                  <a:t>. </a:t>
                </a:r>
              </a:p>
              <a:p>
                <a:pPr marL="939787" lvl="2" indent="-400050" eaLnBrk="1" hangingPunct="1">
                  <a:buFont typeface="+mj-lt"/>
                  <a:buAutoNum type="romanLcPeriod"/>
                </a:pPr>
                <a:r>
                  <a:rPr lang="en-US" altLang="en-US" sz="1800" dirty="0"/>
                  <a:t>Optimize the cost function with respect to projected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alt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alt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1800" dirty="0"/>
              </a:p>
              <a:p>
                <a:pPr marL="939787" lvl="2" indent="-400050" eaLnBrk="1" hangingPunct="1">
                  <a:buFont typeface="+mj-lt"/>
                  <a:buAutoNum type="romanLcPeriod"/>
                </a:pPr>
                <a:r>
                  <a:rPr lang="en-GB" altLang="en-US" sz="1800" dirty="0"/>
                  <a:t>The indirect way to choose your hyperparameter 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perplexity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𝑃𝑒𝑟𝑝</m:t>
                    </m:r>
                  </m:oMath>
                </a14:m>
                <a:r>
                  <a:rPr lang="en-GB" altLang="en-US" sz="1800" dirty="0"/>
                  <a:t>, which is defined as </a:t>
                </a:r>
                <a:br>
                  <a:rPr lang="en-GB" altLang="en-US" sz="1800" dirty="0"/>
                </a:b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𝑃𝑒𝑟𝑝</m:t>
                    </m:r>
                    <m:d>
                      <m:d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altLang="en-US" sz="1800" b="0" dirty="0"/>
              </a:p>
              <a:p>
                <a:pPr marL="539737" lvl="2" indent="0" eaLnBrk="1" hangingPunct="1">
                  <a:buNone/>
                </a:pPr>
                <a:r>
                  <a:rPr lang="en-GB" altLang="en-US" sz="1800" b="0" dirty="0"/>
                  <a:t>	where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Shannon entropy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measured in bits</a:t>
                </a:r>
              </a:p>
              <a:p>
                <a:pPr marL="539737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alt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alt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alt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alt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altLang="en-US" sz="1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GB" alt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alt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altLang="en-US" sz="1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alt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altLang="en-US" sz="1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en-US" sz="1800" dirty="0"/>
              </a:p>
              <a:p>
                <a:pPr marL="539737" lvl="2" indent="0" eaLnBrk="1" hangingPunct="1">
                  <a:buNone/>
                </a:pPr>
                <a:r>
                  <a:rPr lang="en-US" altLang="en-US" sz="1800" dirty="0"/>
                  <a:t>	</a:t>
                </a:r>
                <a:br>
                  <a:rPr lang="en-US" altLang="en-US" dirty="0"/>
                </a:br>
                <a:endParaRPr lang="en-US" altLang="en-US" sz="1800" dirty="0"/>
              </a:p>
            </p:txBody>
          </p:sp>
        </mc:Choice>
        <mc:Fallback xmlns="">
          <p:sp>
            <p:nvSpPr>
              <p:cNvPr id="4099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4177" y="1484784"/>
                <a:ext cx="8374063" cy="4464496"/>
              </a:xfrm>
              <a:blipFill>
                <a:blip r:embed="rId3"/>
                <a:stretch>
                  <a:fillRect l="-1747" t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84176" y="332656"/>
            <a:ext cx="8652319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/>
              <a:t>PART IIB: </a:t>
            </a:r>
            <a:r>
              <a:rPr lang="en-US" altLang="en-US" dirty="0"/>
              <a:t>t-distributed stochastic neighbor embedding (t-SNE) onto mice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9592" y="5291916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highlight>
                  <a:srgbClr val="FFFF00"/>
                </a:highlight>
              </a:rPr>
              <a:t>A smooth measure of the effective number of neighbor</a:t>
            </a:r>
            <a:endParaRPr lang="en-GB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18636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4177" y="1412776"/>
            <a:ext cx="8374063" cy="1800200"/>
          </a:xfrm>
          <a:noFill/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Performance onto mice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84176" y="332656"/>
            <a:ext cx="8652319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/>
              <a:t>PART IIB: </a:t>
            </a:r>
            <a:r>
              <a:rPr lang="en-US" altLang="en-US" dirty="0"/>
              <a:t>t-distributed stochastic neighbor embedding (t-SNE) onto mice data</a:t>
            </a:r>
            <a:br>
              <a:rPr lang="en-US" altLang="en-US" sz="2400" kern="0" dirty="0"/>
            </a:br>
            <a:endParaRPr lang="en-US" alt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0" y="1763524"/>
                <a:ext cx="702027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00150" lvl="2" indent="-285750" eaLnBrk="1" hangingPunct="1">
                  <a:buFont typeface="Wingdings" panose="05000000000000000000" pitchFamily="2" charset="2"/>
                  <a:buChar char="ü"/>
                </a:pPr>
                <a:r>
                  <a:rPr lang="en-US" altLang="en-US" dirty="0"/>
                  <a:t>Using t-SNE with perplexity </a:t>
                </a:r>
                <a14:m>
                  <m:oMath xmlns:m="http://schemas.openxmlformats.org/officeDocument/2006/math">
                    <m:r>
                      <a:rPr lang="en-GB" altLang="en-US" i="1">
                        <a:latin typeface="Cambria Math" panose="02040503050406030204" pitchFamily="18" charset="0"/>
                      </a:rPr>
                      <m:t>𝑃𝑒𝑟𝑝</m:t>
                    </m:r>
                    <m:r>
                      <a:rPr lang="en-GB" altLang="en-US" i="1">
                        <a:latin typeface="Cambria Math" panose="02040503050406030204" pitchFamily="18" charset="0"/>
                      </a:rPr>
                      <m:t>∈{5, 15, 30, 50}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63524"/>
                <a:ext cx="702027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92" y="2299749"/>
            <a:ext cx="5234232" cy="3840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80312" y="5075892"/>
                <a:ext cx="1288751" cy="36933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𝑝𝑒𝑟𝑝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75892"/>
                <a:ext cx="128875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5536" y="3203684"/>
                <a:ext cx="1160511" cy="36933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𝑝𝑒𝑟𝑝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203684"/>
                <a:ext cx="116051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926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IIC: My plan of the rest of my internship 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69640" y="1700808"/>
            <a:ext cx="8450832" cy="482453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The assumption of methods</a:t>
            </a:r>
          </a:p>
          <a:p>
            <a:pPr lvl="1" eaLnBrk="1" hangingPunct="1">
              <a:buFont typeface="Wingdings" charset="2"/>
              <a:buChar char="§"/>
            </a:pPr>
            <a:r>
              <a:rPr lang="en-US" altLang="en-US" sz="1800" dirty="0"/>
              <a:t>Suitable method for your data characteristic: handwritten digit example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en-US" sz="1800" dirty="0">
              <a:ea typeface="+mn-ea"/>
              <a:cs typeface="+mn-cs"/>
            </a:endParaRP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Further exploration on mice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dirty="0"/>
              <a:t>Four classes of mice</a:t>
            </a:r>
          </a:p>
          <a:p>
            <a:pPr eaLnBrk="1" hangingPunct="1">
              <a:buFont typeface="Wingdings" charset="2"/>
              <a:buChar char="v"/>
            </a:pPr>
            <a:endParaRPr lang="en-US" altLang="en-US" dirty="0"/>
          </a:p>
          <a:p>
            <a:pPr eaLnBrk="1" hangingPunct="1">
              <a:buFont typeface="Wingdings" charset="2"/>
              <a:buChar char="v"/>
            </a:pPr>
            <a:r>
              <a:rPr lang="en-US" altLang="en-US" dirty="0"/>
              <a:t>A summary table of most of dimensionality reduction methods</a:t>
            </a:r>
          </a:p>
          <a:p>
            <a:pPr lvl="1" eaLnBrk="1" hangingPunct="1">
              <a:buFont typeface="Wingdings" charset="2"/>
              <a:buChar char="§"/>
            </a:pPr>
            <a:r>
              <a:rPr lang="en-US" altLang="en-US" sz="1800" dirty="0"/>
              <a:t>A tutorial table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25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33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IIC: My plan of the rest of my internship 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23528" y="1628800"/>
            <a:ext cx="8450832" cy="4824536"/>
          </a:xfrm>
        </p:spPr>
        <p:txBody>
          <a:bodyPr/>
          <a:lstStyle/>
          <a:p>
            <a:pPr lvl="1" eaLnBrk="1" hangingPunct="1">
              <a:buFont typeface="Wingdings" charset="2"/>
              <a:buChar char="§"/>
            </a:pPr>
            <a:r>
              <a:rPr lang="en-US" altLang="en-US" sz="1800" dirty="0"/>
              <a:t>handwritten digit 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26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930" y="2708920"/>
            <a:ext cx="2568446" cy="2031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7" y="2669154"/>
            <a:ext cx="2767051" cy="19119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24" y="5218072"/>
            <a:ext cx="8605240" cy="814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249" y="2195572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Linear PCA: overall variance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1737" y="220486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t-SNE: pairwise similarity</a:t>
            </a:r>
          </a:p>
        </p:txBody>
      </p:sp>
    </p:spTree>
    <p:extLst>
      <p:ext uri="{BB962C8B-B14F-4D97-AF65-F5344CB8AC3E}">
        <p14:creationId xmlns:p14="http://schemas.microsoft.com/office/powerpoint/2010/main" val="311223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IIC: My plan of the rest of my internship 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786" t="9471"/>
          <a:stretch/>
        </p:blipFill>
        <p:spPr>
          <a:xfrm>
            <a:off x="539552" y="2636912"/>
            <a:ext cx="3419185" cy="3530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27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54" y="2267580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GB" dirty="0"/>
              <a:t>Mice dataset without rescaled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84784"/>
            <a:ext cx="484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altLang="en-US" dirty="0"/>
              <a:t>The assumption of methods: PCA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0827" t="9676"/>
          <a:stretch/>
        </p:blipFill>
        <p:spPr>
          <a:xfrm>
            <a:off x="5004048" y="2634805"/>
            <a:ext cx="3456384" cy="3557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5221" y="2276872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GB" dirty="0"/>
              <a:t>Rescaled Mice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00302" y="1907540"/>
                <a:ext cx="7188122" cy="3693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00"/>
                        </a:solidFill>
                        <a:latin typeface="Cambria Math" charset="0"/>
                      </a:rPr>
                      <m:t>𝑅𝑒𝑠𝑐𝑎𝑙𝑒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−10,0,10</m:t>
                            </m:r>
                          </m:e>
                        </m:d>
                      </m:e>
                    </m:d>
                    <m:r>
                      <a:rPr lang="en-US" b="0" i="0" dirty="0" smtClean="0">
                        <a:solidFill>
                          <a:srgbClr val="FFFF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FFF00"/>
                        </a:solidFill>
                        <a:latin typeface="Cambria Math" charset="0"/>
                      </a:rPr>
                      <m:t>𝑅𝑒𝑠𝑐𝑎𝑙𝑒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0,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fi-FI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0.01,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fi-FI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0.02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=</m:t>
                    </m:r>
                    <m:r>
                      <a:rPr lang="mr-IN" i="1">
                        <a:solidFill>
                          <a:srgbClr val="FFFF00"/>
                        </a:solidFill>
                        <a:latin typeface="Cambria Math" charset="0"/>
                      </a:rPr>
                      <m:t>[−1.22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,</m:t>
                    </m:r>
                    <m:r>
                      <a:rPr lang="mr-IN" i="1">
                        <a:solidFill>
                          <a:srgbClr val="FFFF00"/>
                        </a:solidFill>
                        <a:latin typeface="Cambria Math" charset="0"/>
                      </a:rPr>
                      <m:t> 0.  ,  1.22]</m:t>
                    </m:r>
                  </m:oMath>
                </a14:m>
                <a:endParaRPr lang="en-GB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302" y="1907540"/>
                <a:ext cx="718812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63" t="-95082" b="-1213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764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IIC: My plan of the rest of my internship 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28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484784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Further exploration on mice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19" y="2742643"/>
            <a:ext cx="1675121" cy="26262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391" y="3037974"/>
            <a:ext cx="5289033" cy="2125883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2560615" y="3645507"/>
            <a:ext cx="355201" cy="11516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091694" y="2996952"/>
            <a:ext cx="216024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rgbClr val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957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IIC: The comparison between methods and summary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29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20357612"/>
                  </p:ext>
                </p:extLst>
              </p:nvPr>
            </p:nvGraphicFramePr>
            <p:xfrm>
              <a:off x="384175" y="2132856"/>
              <a:ext cx="8374065" cy="370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2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294397455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2561846331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1624350198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948103963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Data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Parameter 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Linearity related to input</a:t>
                          </a:r>
                          <a:r>
                            <a:rPr lang="en-GB" sz="1400" baseline="0" dirty="0"/>
                            <a:t> space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Data retrievable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Linear</a:t>
                          </a:r>
                          <a:r>
                            <a:rPr lang="en-GB" baseline="0" dirty="0"/>
                            <a:t> PCA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Numerical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Overall</a:t>
                          </a:r>
                          <a:r>
                            <a:rPr lang="en-GB" sz="1600" baseline="0" dirty="0"/>
                            <a:t> variance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Linear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Numerical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Non-linear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t-SNE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Numerical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Pairwise</a:t>
                          </a:r>
                          <a:r>
                            <a:rPr lang="en-GB" sz="1600" baseline="0" dirty="0"/>
                            <a:t> similarity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𝑃𝑒𝑟𝑝𝑙𝑒𝑥𝑖𝑡𝑦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Non-linear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867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 err="1"/>
                            <a:t>Isomap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96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09455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812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20357612"/>
                  </p:ext>
                </p:extLst>
              </p:nvPr>
            </p:nvGraphicFramePr>
            <p:xfrm>
              <a:off x="384175" y="2132856"/>
              <a:ext cx="8374065" cy="370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2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294397455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2561846331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1624350198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948103963"/>
                        </a:ext>
                      </a:extLst>
                    </a:gridCol>
                    <a:gridCol w="11962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Data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Parameter tuning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Linearity related to input</a:t>
                          </a:r>
                          <a:r>
                            <a:rPr lang="en-GB" sz="1400" baseline="0" dirty="0"/>
                            <a:t> space</a:t>
                          </a:r>
                          <a:endParaRPr lang="en-GB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Data retrievable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Linear</a:t>
                          </a:r>
                          <a:r>
                            <a:rPr lang="en-GB" baseline="0" dirty="0"/>
                            <a:t> PCA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Numerical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Overall</a:t>
                          </a:r>
                          <a:r>
                            <a:rPr lang="en-GB" sz="1600" baseline="0" dirty="0"/>
                            <a:t> variance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Linear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Kernel 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Numerical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531" t="-216190" r="-302551" b="-2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Non-linear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t-SNE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Numerical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Pairwise</a:t>
                          </a:r>
                          <a:r>
                            <a:rPr lang="en-GB" sz="1600" baseline="0" dirty="0"/>
                            <a:t> similarity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531" t="-349474" r="-302551" b="-20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Non-linear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2867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 err="1"/>
                            <a:t>Isomap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96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09455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8128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384176" y="1556792"/>
            <a:ext cx="567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altLang="en-US" dirty="0"/>
              <a:t>A tutorial table of dimensionality reduction methods</a:t>
            </a:r>
          </a:p>
          <a:p>
            <a:pPr marL="285750" indent="-285750">
              <a:buFont typeface="Wingdings" charset="2"/>
              <a:buChar char="v"/>
            </a:pP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410482" y="5341060"/>
            <a:ext cx="645240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Jupiter Notebook, code available for everyone</a:t>
            </a:r>
          </a:p>
        </p:txBody>
      </p:sp>
    </p:spTree>
    <p:extLst>
      <p:ext uri="{BB962C8B-B14F-4D97-AF65-F5344CB8AC3E}">
        <p14:creationId xmlns:p14="http://schemas.microsoft.com/office/powerpoint/2010/main" val="418253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28800"/>
            <a:ext cx="2938437" cy="4083983"/>
          </a:xfrm>
          <a:prstGeom prst="rect">
            <a:avLst/>
          </a:prstGeom>
        </p:spPr>
      </p:pic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7" y="340842"/>
            <a:ext cx="8375650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I: </a:t>
            </a:r>
            <a:r>
              <a:rPr lang="en-GB" altLang="en-US" dirty="0"/>
              <a:t>The motivation of my research internship </a:t>
            </a:r>
            <a:br>
              <a:rPr lang="en-GB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1520" y="1522065"/>
            <a:ext cx="5796753" cy="4067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GB" altLang="en-US" sz="1600" dirty="0"/>
              <a:t>My research internship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GB" altLang="en-US" sz="1600" dirty="0"/>
              <a:t>4 out of 8 weeks up to now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GB" altLang="en-US" sz="1600" dirty="0"/>
              <a:t>The motivation of my work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GB" altLang="en-US" sz="1600" dirty="0"/>
              <a:t>Vast amount of high dimensional  drug discovery data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GB" altLang="en-US" sz="1600" dirty="0"/>
              <a:t>The complexity of various dimensionality reduction methods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GB" altLang="en-US" sz="1600" dirty="0">
                <a:solidFill>
                  <a:srgbClr val="003E72"/>
                </a:solidFill>
              </a:rPr>
              <a:t>Goal of my internship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GB" altLang="en-US" sz="1600" dirty="0">
                <a:solidFill>
                  <a:srgbClr val="003E72"/>
                </a:solidFill>
              </a:rPr>
              <a:t>Investigate and compare complex dimensionality reduction methods, using a drug-discovery example dataset.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GB" altLang="en-US" sz="1600" dirty="0">
                <a:solidFill>
                  <a:srgbClr val="003E72"/>
                </a:solidFill>
              </a:rPr>
              <a:t>Make the code available as tutorial suitable to scientists with limited mathematics background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GB" altLang="en-US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GB" altLang="en-US" dirty="0"/>
          </a:p>
          <a:p>
            <a:pPr eaLnBrk="1" hangingPunct="1">
              <a:buFont typeface="Wingdings" panose="05000000000000000000" pitchFamily="2" charset="2"/>
              <a:buChar char="v"/>
            </a:pPr>
            <a:endParaRPr lang="en-GB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3</a:t>
            </a:fld>
            <a:endParaRPr lang="en-GB" alt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7020272" y="2276872"/>
            <a:ext cx="529776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876256" y="2420888"/>
            <a:ext cx="792088" cy="159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231245">
            <a:off x="6294123" y="200915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7092280" y="4005064"/>
            <a:ext cx="1152128" cy="5308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072328">
            <a:off x="6850284" y="4345044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 err="1">
                <a:solidFill>
                  <a:schemeClr val="bg1"/>
                </a:solidFill>
              </a:rPr>
              <a:t>BigBig</a:t>
            </a:r>
            <a:r>
              <a:rPr lang="en-GB" sz="1400" b="1" i="1" dirty="0">
                <a:solidFill>
                  <a:schemeClr val="bg1"/>
                </a:solidFill>
              </a:rPr>
              <a:t> Medical Data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962370" y="4221088"/>
            <a:ext cx="447000" cy="1055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0072328">
            <a:off x="6720935" y="3698835"/>
            <a:ext cx="959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chemeClr val="bg1"/>
                </a:solidFill>
              </a:rPr>
              <a:t>Visualize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53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652319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III: The benefit of such </a:t>
            </a:r>
            <a:r>
              <a:rPr lang="en-GB" altLang="en-US" dirty="0"/>
              <a:t>Post Masters Placement Scheme (PMP) to me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v"/>
            </a:pPr>
            <a:r>
              <a:rPr lang="en-GB" dirty="0"/>
              <a:t>Connection to Part III course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more practical application to better understand the theoretical side of method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/>
              <a:t>Modern statistical method: PCA with SVD learned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GB" dirty="0"/>
              <a:t>Know company culture, know people with similar PhD background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altLang="en-US" sz="1800" dirty="0"/>
              <a:t>Advice my future career and provide their insight of future path to both academia and industry</a:t>
            </a:r>
            <a:endParaRPr lang="en-US" alt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30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9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7" y="3068960"/>
            <a:ext cx="8375650" cy="423862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THANK YOU FOR YOUR ATTENDENCE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177" y="3818977"/>
            <a:ext cx="8374063" cy="19862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100" dirty="0"/>
              <a:t>REFERENCE: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100" dirty="0" err="1"/>
              <a:t>Higuera</a:t>
            </a:r>
            <a:r>
              <a:rPr lang="en-GB" sz="1100" dirty="0"/>
              <a:t>, Clara, </a:t>
            </a:r>
            <a:r>
              <a:rPr lang="en-GB" sz="1100" dirty="0" err="1"/>
              <a:t>Katheleen</a:t>
            </a:r>
            <a:r>
              <a:rPr lang="en-GB" sz="1100" dirty="0"/>
              <a:t> J. Gardiner, and Krzysztof J. </a:t>
            </a:r>
            <a:r>
              <a:rPr lang="en-GB" sz="1100" dirty="0" err="1"/>
              <a:t>Cios</a:t>
            </a:r>
            <a:r>
              <a:rPr lang="en-GB" sz="1100" dirty="0"/>
              <a:t>. "Self-organizing feature maps identify proteins critical to learning in a mouse model of down syndrome." </a:t>
            </a:r>
            <a:r>
              <a:rPr lang="en-GB" sz="1100" i="1" dirty="0" err="1"/>
              <a:t>PloS</a:t>
            </a:r>
            <a:r>
              <a:rPr lang="en-GB" sz="1100" i="1" dirty="0"/>
              <a:t> one</a:t>
            </a:r>
            <a:r>
              <a:rPr lang="en-GB" sz="1100" dirty="0"/>
              <a:t> 10.6 (2015): e0129126.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100" dirty="0" err="1"/>
              <a:t>Maaten</a:t>
            </a:r>
            <a:r>
              <a:rPr lang="en-GB" sz="1100" dirty="0"/>
              <a:t>, Laurens van der, and Geoffrey Hinton. "Visualizing data using t-SNE." Journal of Machine Learning Research 9.Nov (2008): 2579-2605.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100" dirty="0"/>
              <a:t>Wang, Quan. "Kernel principal component analysis and its applications in face recognition and active shape models." </a:t>
            </a:r>
            <a:r>
              <a:rPr lang="en-GB" sz="1100" dirty="0" err="1"/>
              <a:t>arXiv</a:t>
            </a:r>
            <a:r>
              <a:rPr lang="en-GB" sz="1100" dirty="0"/>
              <a:t> preprint arXiv:1207.3538 (2012).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100" dirty="0"/>
              <a:t>Van Der </a:t>
            </a:r>
            <a:r>
              <a:rPr lang="en-GB" sz="1100" dirty="0" err="1"/>
              <a:t>Maaten</a:t>
            </a:r>
            <a:r>
              <a:rPr lang="en-GB" sz="1100" dirty="0"/>
              <a:t>, Laurens, Eric </a:t>
            </a:r>
            <a:r>
              <a:rPr lang="en-GB" sz="1100" dirty="0" err="1"/>
              <a:t>Postma</a:t>
            </a:r>
            <a:r>
              <a:rPr lang="en-GB" sz="1100" dirty="0"/>
              <a:t>, and </a:t>
            </a:r>
            <a:r>
              <a:rPr lang="en-GB" sz="1100" dirty="0" err="1"/>
              <a:t>Jaap</a:t>
            </a:r>
            <a:r>
              <a:rPr lang="en-GB" sz="1100" dirty="0"/>
              <a:t> Van den </a:t>
            </a:r>
            <a:r>
              <a:rPr lang="en-GB" sz="1100" dirty="0" err="1"/>
              <a:t>Herik</a:t>
            </a:r>
            <a:r>
              <a:rPr lang="en-GB" sz="1100" dirty="0"/>
              <a:t>. "Dimensionality reduction: a comparative." J Mach Learn Res 10 (2009): 66-71.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100" dirty="0"/>
              <a:t>http://scikit-learn.org/stable/auto_examples/manifold/plot_lle_digits.html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31</a:t>
            </a:fld>
            <a:endParaRPr lang="en-GB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11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IIA: Introduction to dimensionality reduction methods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2169" y="1412776"/>
            <a:ext cx="8868343" cy="482453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Summary of various dimensionality reduction methods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A list of various dimension reduction methods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Property of methods: parametric, parameters, computational, memory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Explore a selection of dimensionality reduction methods for data analysis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Signal decomposition: Principal Component Analysis (PCA)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Manifold learning: t-distributed stochastic neighbor embedding (t-SNE)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4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524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92205"/>
            <a:ext cx="9144000" cy="3353755"/>
          </a:xfrm>
          <a:prstGeom prst="rect">
            <a:avLst/>
          </a:prstGeom>
        </p:spPr>
      </p:pic>
      <p:sp>
        <p:nvSpPr>
          <p:cNvPr id="23" name="Rectangle: Rounded Corners 22"/>
          <p:cNvSpPr/>
          <p:nvPr/>
        </p:nvSpPr>
        <p:spPr>
          <a:xfrm>
            <a:off x="384175" y="2132856"/>
            <a:ext cx="8508305" cy="3600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7" y="332656"/>
            <a:ext cx="8375650" cy="423862"/>
          </a:xfrm>
        </p:spPr>
        <p:txBody>
          <a:bodyPr/>
          <a:lstStyle/>
          <a:p>
            <a:r>
              <a:rPr lang="en-US" altLang="en-US" dirty="0"/>
              <a:t>PART IIA: Summary of various dimensionality reduction methods</a:t>
            </a:r>
            <a:br>
              <a:rPr lang="en-US" altLang="en-US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5</a:t>
            </a:fld>
            <a:endParaRPr lang="en-GB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619508"/>
            <a:ext cx="510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 list of various dimension reduction methods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7624" y="244150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PCA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01971" y="29108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Isomap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5516" y="333337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Kernel PCA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39981" y="5181781"/>
            <a:ext cx="170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Diffusion maps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66187" y="236878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60744" y="446343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Laplacian Eigenmaps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901" y="2326228"/>
            <a:ext cx="2994539" cy="30469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The selection based on:</a:t>
            </a:r>
            <a:br>
              <a:rPr lang="en-GB" sz="1600" dirty="0">
                <a:solidFill>
                  <a:schemeClr val="tx1"/>
                </a:solidFill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Informative Visualization of big data</a:t>
            </a:r>
            <a:br>
              <a:rPr lang="en-GB" sz="1600" dirty="0">
                <a:solidFill>
                  <a:schemeClr val="tx1"/>
                </a:solidFill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E72"/>
                </a:solidFill>
              </a:rPr>
              <a:t>Speed-up and improve performances of following prediction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Reduction of the data storing cost</a:t>
            </a:r>
          </a:p>
          <a:p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0379" y="3645295"/>
            <a:ext cx="21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Hessian LLE LTSA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3536" y="51885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LLC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3763" y="424315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Autoencoder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63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/>
      <p:bldP spid="15" grpId="0"/>
      <p:bldP spid="16" grpId="0"/>
      <p:bldP spid="17" grpId="0"/>
      <p:bldP spid="18" grpId="0"/>
      <p:bldP spid="19" grpId="0"/>
      <p:bldP spid="5" grpId="0" animBg="1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IIA: Summary of various dimensionality reduction methods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6</a:t>
            </a:fld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Property of methods: parametric, parameters, computational,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52" y="1996366"/>
            <a:ext cx="6967312" cy="3973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1634" y="3280893"/>
            <a:ext cx="4797019" cy="92333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endParaRPr lang="en-GB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r>
              <a:rPr lang="en-GB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#Too far from an analysis for medical data</a:t>
            </a:r>
          </a:p>
          <a:p>
            <a:endParaRPr lang="en-GB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269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378825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IIA: Introduction to dimensionality reduction methods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2169" y="1412776"/>
            <a:ext cx="8868343" cy="4824536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Summary of various dimension reduction methods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A list of various dimension reduction methods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65000"/>
                  </a:schemeClr>
                </a:solidFill>
              </a:rPr>
              <a:t>Characterization of methods: parametric, parameters, computational, memory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Explore a selection of dimensionality reduction methods for data analysis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ea typeface="+mn-ea"/>
                <a:cs typeface="+mn-cs"/>
              </a:rPr>
              <a:t>Signal decomposition: Principal Component Analysis (PCA)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>
                <a:ea typeface="+mn-ea"/>
                <a:cs typeface="+mn-cs"/>
              </a:rPr>
              <a:t>Manifold learning: t-distributed stochastic neighbor embedding (t-SNE)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7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875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425012"/>
            <a:ext cx="4679449" cy="2613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4177" y="1628800"/>
                <a:ext cx="8374063" cy="4464496"/>
              </a:xfrm>
            </p:spPr>
            <p:txBody>
              <a:bodyPr/>
              <a:lstStyle/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dirty="0"/>
                  <a:t>Linear Principal Component Analysis (PCA)</a:t>
                </a:r>
              </a:p>
              <a:p>
                <a:pPr lvl="1" eaLnBrk="1" hangingPunct="1">
                  <a:buFont typeface="Arial" panose="020B0604020202020204" pitchFamily="34" charset="0"/>
                  <a:buChar char="•"/>
                </a:pPr>
                <a:r>
                  <a:rPr lang="en-US" altLang="en-US" sz="1800" dirty="0"/>
                  <a:t>Principal Components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en-US" sz="1800" dirty="0"/>
              </a:p>
              <a:p>
                <a:pPr lvl="1" eaLnBrk="1" hangingPunct="1">
                  <a:buFont typeface="Arial" panose="020B0604020202020204" pitchFamily="34" charset="0"/>
                  <a:buChar char="•"/>
                </a:pPr>
                <a:r>
                  <a:rPr lang="en-US" altLang="en-US" sz="1800" dirty="0"/>
                  <a:t>First principal component 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𝐴𝑋</m:t>
                            </m:r>
                          </m:e>
                        </m:d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altLang="en-US" sz="1800" b="0" dirty="0"/>
              </a:p>
              <a:p>
                <a:pPr marL="271456" lvl="1" indent="0" eaLnBrk="1" hangingPunct="1">
                  <a:buNone/>
                </a:pPr>
                <a:r>
                  <a:rPr lang="en-GB" altLang="en-US" sz="1800" b="0" dirty="0"/>
                  <a:t>where </a:t>
                </a:r>
                <a14:m>
                  <m:oMath xmlns:m="http://schemas.openxmlformats.org/officeDocument/2006/math"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altLang="en-US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alt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alt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</a:t>
                </a:r>
                <a:r>
                  <a:rPr lang="en-GB" altLang="en-US" sz="1800" dirty="0"/>
                  <a:t>the matrix of dataset, </a:t>
                </a:r>
                <a14:m>
                  <m:oMath xmlns:m="http://schemas.openxmlformats.org/officeDocument/2006/math">
                    <m:r>
                      <a:rPr lang="en-GB" altLang="en-US" sz="1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1800" dirty="0"/>
                  <a:t>is linear transformation.</a:t>
                </a:r>
                <a:endParaRPr lang="en-US" altLang="en-US" sz="1800" dirty="0"/>
              </a:p>
              <a:p>
                <a:pPr lvl="2" eaLnBrk="1" hangingPunct="1">
                  <a:buFont typeface="Wingdings" panose="05000000000000000000" pitchFamily="2" charset="2"/>
                  <a:buChar char="ü"/>
                </a:pPr>
                <a:r>
                  <a:rPr lang="en-US" altLang="en-US" sz="1800" dirty="0"/>
                  <a:t>The eigenvector corresponding</a:t>
                </a:r>
                <a:br>
                  <a:rPr lang="en-US" altLang="en-US" sz="1800" dirty="0"/>
                </a:br>
                <a:r>
                  <a:rPr lang="en-US" altLang="en-US" sz="1800" dirty="0"/>
                  <a:t> to highest eigenvalue </a:t>
                </a:r>
              </a:p>
              <a:p>
                <a:pPr lvl="2" eaLnBrk="1" hangingPunct="1">
                  <a:buFont typeface="Wingdings" panose="05000000000000000000" pitchFamily="2" charset="2"/>
                  <a:buChar char="ü"/>
                </a:pPr>
                <a:r>
                  <a:rPr lang="en-US" altLang="en-US" sz="1800" dirty="0"/>
                  <a:t>Direction of highest variability </a:t>
                </a:r>
                <a:br>
                  <a:rPr lang="en-US" altLang="en-US" sz="1800" dirty="0"/>
                </a:br>
                <a:r>
                  <a:rPr lang="en-US" altLang="en-US" sz="1800" dirty="0"/>
                  <a:t>in the data</a:t>
                </a:r>
              </a:p>
            </p:txBody>
          </p:sp>
        </mc:Choice>
        <mc:Fallback xmlns="">
          <p:sp>
            <p:nvSpPr>
              <p:cNvPr id="4099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4177" y="1628800"/>
                <a:ext cx="8374063" cy="4464496"/>
              </a:xfrm>
              <a:blipFill>
                <a:blip r:embed="rId4"/>
                <a:stretch>
                  <a:fillRect l="-1747" t="-16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579241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IIA: Explore a selection of dimensionality reduction methods for data analysis</a:t>
            </a:r>
            <a:br>
              <a:rPr lang="en-US" altLang="en-US" dirty="0"/>
            </a:br>
            <a:br>
              <a:rPr lang="en-US" altLang="en-US" sz="2400" dirty="0"/>
            </a:b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36270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4598557" cy="2826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92" y="2835125"/>
            <a:ext cx="4590692" cy="28261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7544" y="2384921"/>
            <a:ext cx="79928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 when more than 40 genes attached for each observation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4616" y="5733256"/>
            <a:ext cx="8784975" cy="29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67544" y="1988915"/>
            <a:ext cx="74888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 when only 3 genes are attached for each observation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55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23528" y="1838949"/>
            <a:ext cx="4752528" cy="2166115"/>
          </a:xfrm>
        </p:spPr>
        <p:txBody>
          <a:bodyPr/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Besides linear PCA, there are other extension of PCA that are not popular but really useful: </a:t>
            </a:r>
          </a:p>
          <a:p>
            <a:pPr marL="271456" lvl="1" indent="0" eaLnBrk="1" hangingPunct="1">
              <a:buNone/>
            </a:pPr>
            <a:r>
              <a:rPr lang="en-US" altLang="en-US" sz="1800" dirty="0"/>
              <a:t>e.g. Kernel PCA, Sparse PCA, Incremental PCA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384176" y="332656"/>
            <a:ext cx="8652319" cy="423862"/>
          </a:xfrm>
        </p:spPr>
        <p:txBody>
          <a:bodyPr/>
          <a:lstStyle/>
          <a:p>
            <a:pPr eaLnBrk="1" hangingPunct="1"/>
            <a:r>
              <a:rPr lang="en-US" altLang="en-US" dirty="0"/>
              <a:t>PART IIA: Explore a selection of dimensionality reduction methods for data analysis</a:t>
            </a:r>
            <a:br>
              <a:rPr lang="en-US" altLang="en-US" dirty="0"/>
            </a:br>
            <a:br>
              <a:rPr lang="en-US" altLang="en-US" sz="2400" dirty="0"/>
            </a:b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48" y="6165304"/>
            <a:ext cx="982392" cy="736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422559"/>
            <a:ext cx="2644417" cy="22542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76" y="3429000"/>
            <a:ext cx="2950538" cy="26671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6" y="3732633"/>
            <a:ext cx="2488436" cy="2144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24532" y="2244675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Linear</a:t>
            </a:r>
          </a:p>
          <a:p>
            <a:r>
              <a:rPr lang="en-GB" sz="1400" dirty="0"/>
              <a:t>PCA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2522" y="4248392"/>
            <a:ext cx="114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Polynomial PCA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2845" y="4140670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3D plot of two-concentric-spheres synthetic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422FC-338D-4646-A9E6-5E2BDE535AA4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121" y="1345365"/>
            <a:ext cx="5709199" cy="481993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743120" y="3501008"/>
            <a:ext cx="58069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29847" y="6302867"/>
            <a:ext cx="348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>
                <a:solidFill>
                  <a:schemeClr val="bg1"/>
                </a:solidFill>
                <a:latin typeface="+mn-lt"/>
              </a:rPr>
              <a:t>Investigation of dimensionality reduction methods for drug discovery data visualization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58" y="2470370"/>
            <a:ext cx="2857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36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2872</TotalTime>
  <Words>2671</Words>
  <Application>Microsoft Office PowerPoint</Application>
  <PresentationFormat>On-screen Show (4:3)</PresentationFormat>
  <Paragraphs>427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Wingdings</vt:lpstr>
      <vt:lpstr>blank</vt:lpstr>
      <vt:lpstr>Investigation of dimensionality reduction methods for drug discovery data visualization </vt:lpstr>
      <vt:lpstr>Outline</vt:lpstr>
      <vt:lpstr>Part I: The motivation of my research internship  </vt:lpstr>
      <vt:lpstr>Part IIA: Introduction to dimensionality reduction methods    </vt:lpstr>
      <vt:lpstr>PART IIA: Summary of various dimensionality reduction methods </vt:lpstr>
      <vt:lpstr>PART IIA: Summary of various dimensionality reduction methods </vt:lpstr>
      <vt:lpstr>Part IIA: Introduction to dimensionality reduction methods  </vt:lpstr>
      <vt:lpstr>PART IIA: Explore a selection of dimensionality reduction methods for data analysis  </vt:lpstr>
      <vt:lpstr>PART IIA: Explore a selection of dimensionality reduction methods for data analysis  </vt:lpstr>
      <vt:lpstr>PowerPoint Presentation</vt:lpstr>
      <vt:lpstr>PART IIA: Explore a selection of dimensionality reduction methods for data analysis  </vt:lpstr>
      <vt:lpstr>PART IIB: Familiar with the type of medical data we are analyzing  </vt:lpstr>
      <vt:lpstr>PART IIB: Implementation of methods on drug discovery data  </vt:lpstr>
      <vt:lpstr>PART IIB: Familiar with the type of medical data we are analyzing  </vt:lpstr>
      <vt:lpstr>PART IIB: Implementation of methods on drug discovery data  </vt:lpstr>
      <vt:lpstr>PART IIB: Principal Component Analysis (PCA) onto mice data  </vt:lpstr>
      <vt:lpstr>PART IIB: Principal Component Analysis (PCA) onto mice data</vt:lpstr>
      <vt:lpstr>PART IIB: Principal Component Analysis (PCA) onto mice data</vt:lpstr>
      <vt:lpstr>PART IIB: Principal Component Analysis (PCA) onto mice data  </vt:lpstr>
      <vt:lpstr>PART IIB: Principal Component Analysis (PCA) onto mice data</vt:lpstr>
      <vt:lpstr>PART IIB: Implementation of methods on drug discovery data  </vt:lpstr>
      <vt:lpstr>PowerPoint Presentation</vt:lpstr>
      <vt:lpstr>PowerPoint Presentation</vt:lpstr>
      <vt:lpstr>PowerPoint Presentation</vt:lpstr>
      <vt:lpstr>Part IIC: My plan of the rest of my internship     </vt:lpstr>
      <vt:lpstr>Part IIC: My plan of the rest of my internship     </vt:lpstr>
      <vt:lpstr>Part IIC: My plan of the rest of my internship    </vt:lpstr>
      <vt:lpstr>Part IIC: My plan of the rest of my internship    </vt:lpstr>
      <vt:lpstr>Part IIC: The comparison between methods and summary    </vt:lpstr>
      <vt:lpstr>PART III: The benefit of such Post Masters Placement Scheme (PMP) to me </vt:lpstr>
      <vt:lpstr>THANK YOU FOR YOUR ATTENDENCE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Zhihan Xu</cp:lastModifiedBy>
  <cp:revision>167</cp:revision>
  <cp:lastPrinted>2017-08-14T16:30:49Z</cp:lastPrinted>
  <dcterms:created xsi:type="dcterms:W3CDTF">2008-03-27T10:29:55Z</dcterms:created>
  <dcterms:modified xsi:type="dcterms:W3CDTF">2017-08-25T13:24:47Z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